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33"/>
  </p:notesMasterIdLst>
  <p:sldIdLst>
    <p:sldId id="256" r:id="rId2"/>
    <p:sldId id="344" r:id="rId3"/>
    <p:sldId id="306" r:id="rId4"/>
    <p:sldId id="346" r:id="rId5"/>
    <p:sldId id="345" r:id="rId6"/>
    <p:sldId id="349" r:id="rId7"/>
    <p:sldId id="350" r:id="rId8"/>
    <p:sldId id="351" r:id="rId9"/>
    <p:sldId id="352" r:id="rId10"/>
    <p:sldId id="353" r:id="rId11"/>
    <p:sldId id="354" r:id="rId12"/>
    <p:sldId id="355" r:id="rId13"/>
    <p:sldId id="261" r:id="rId14"/>
    <p:sldId id="311" r:id="rId15"/>
    <p:sldId id="347" r:id="rId16"/>
    <p:sldId id="356" r:id="rId17"/>
    <p:sldId id="358" r:id="rId18"/>
    <p:sldId id="359" r:id="rId19"/>
    <p:sldId id="360" r:id="rId20"/>
    <p:sldId id="361" r:id="rId21"/>
    <p:sldId id="362" r:id="rId22"/>
    <p:sldId id="363" r:id="rId23"/>
    <p:sldId id="372" r:id="rId24"/>
    <p:sldId id="364" r:id="rId25"/>
    <p:sldId id="365" r:id="rId26"/>
    <p:sldId id="366" r:id="rId27"/>
    <p:sldId id="367" r:id="rId28"/>
    <p:sldId id="368" r:id="rId29"/>
    <p:sldId id="369" r:id="rId30"/>
    <p:sldId id="370" r:id="rId31"/>
    <p:sldId id="371" r:id="rId3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D8"/>
    <a:srgbClr val="011893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05" autoAdjust="0"/>
    <p:restoredTop sz="94660"/>
  </p:normalViewPr>
  <p:slideViewPr>
    <p:cSldViewPr>
      <p:cViewPr varScale="1">
        <p:scale>
          <a:sx n="126" d="100"/>
          <a:sy n="126" d="100"/>
        </p:scale>
        <p:origin x="888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2019/11/7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solidFill>
                  <a:srgbClr val="011893"/>
                </a:solidFill>
              </a:rPr>
              <a:t>再帰呼び出し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FA400E-C243-F347-9BE6-46E657DCD3B8}"/>
              </a:ext>
            </a:extLst>
          </p:cNvPr>
          <p:cNvSpPr txBox="1"/>
          <p:nvPr/>
        </p:nvSpPr>
        <p:spPr>
          <a:xfrm>
            <a:off x="0" y="1625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プログラミング基礎同演習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慶應義塾大学理工学部物理情報工学科</a:t>
            </a:r>
            <a:endParaRPr lang="en-US" altLang="ja-JP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渡辺</a:t>
            </a:r>
            <a:endParaRPr lang="en-US" altLang="ja-JP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271520" y="4338320"/>
            <a:ext cx="25250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/>
              <a:t>2019/11/12</a:t>
            </a:r>
            <a:endParaRPr kumimoji="1" lang="ja-JP" altLang="en-US" sz="40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1D4ADEE-9E59-8A4A-88B8-D34187A71FF4}"/>
              </a:ext>
            </a:extLst>
          </p:cNvPr>
          <p:cNvSpPr txBox="1"/>
          <p:nvPr/>
        </p:nvSpPr>
        <p:spPr>
          <a:xfrm>
            <a:off x="1043608" y="5949280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00B050"/>
                </a:solidFill>
              </a:rPr>
              <a:t>#</a:t>
            </a:r>
            <a:r>
              <a:rPr kumimoji="1" lang="ja-JP" altLang="en-US" sz="3200" dirty="0">
                <a:solidFill>
                  <a:srgbClr val="00B050"/>
                </a:solidFill>
              </a:rPr>
              <a:t>プロ同演習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FB9F7F85-26CF-EB44-87B9-1825A2C5A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5949280"/>
            <a:ext cx="710444" cy="6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6ACF10A-8439-C14F-8370-838AD57CD2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可能性</a:t>
            </a:r>
            <a:r>
              <a:rPr kumimoji="1" lang="en-US" altLang="ja-JP"/>
              <a:t>4</a:t>
            </a:r>
            <a:r>
              <a:rPr kumimoji="1" lang="ja-JP" altLang="en-US"/>
              <a:t>：全くの偶然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A4F41929-2594-6643-AC6F-CC4C044B3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492896"/>
            <a:ext cx="8172400" cy="3221811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73A4B99-76F0-D746-8BA7-E358D1AB56D7}"/>
              </a:ext>
            </a:extLst>
          </p:cNvPr>
          <p:cNvSpPr/>
          <p:nvPr/>
        </p:nvSpPr>
        <p:spPr>
          <a:xfrm>
            <a:off x="4139952" y="5949280"/>
            <a:ext cx="47525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/>
              <a:t>http://www.tylervigen.com/spurious-correlations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97F324D-852F-B341-B41D-A67729F06E86}"/>
              </a:ext>
            </a:extLst>
          </p:cNvPr>
          <p:cNvSpPr txBox="1"/>
          <p:nvPr/>
        </p:nvSpPr>
        <p:spPr>
          <a:xfrm>
            <a:off x="238998" y="1412776"/>
            <a:ext cx="89050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ニコラス・ケイジが映画に出る回数が多いとプールで溺死する人が増える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E744C48-8480-C243-99DB-144228C8F344}"/>
              </a:ext>
            </a:extLst>
          </p:cNvPr>
          <p:cNvSpPr txBox="1"/>
          <p:nvPr/>
        </p:nvSpPr>
        <p:spPr>
          <a:xfrm>
            <a:off x="3707904" y="184482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相関係数</a:t>
            </a:r>
            <a:r>
              <a:rPr kumimoji="1" lang="en-US" altLang="ja-JP"/>
              <a:t> 0.67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3925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F875C5E0-90EF-5143-833A-30BAE35BB2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可能性</a:t>
            </a:r>
            <a:r>
              <a:rPr lang="en-US" altLang="ja-JP"/>
              <a:t>4</a:t>
            </a:r>
            <a:r>
              <a:rPr lang="ja-JP" altLang="en-US"/>
              <a:t>：全くの偶然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4B39E294-EF31-EC42-859A-6F5B930F4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64" y="2454669"/>
            <a:ext cx="8316416" cy="3278587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3037E3D-621D-F84B-89A3-DF68484688EC}"/>
              </a:ext>
            </a:extLst>
          </p:cNvPr>
          <p:cNvSpPr/>
          <p:nvPr/>
        </p:nvSpPr>
        <p:spPr>
          <a:xfrm>
            <a:off x="4139952" y="5949280"/>
            <a:ext cx="47525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/>
              <a:t>http://www.tylervigen.com/spurious-correlations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7C1537E-F35C-A848-8D57-2F894075C795}"/>
              </a:ext>
            </a:extLst>
          </p:cNvPr>
          <p:cNvSpPr txBox="1"/>
          <p:nvPr/>
        </p:nvSpPr>
        <p:spPr>
          <a:xfrm>
            <a:off x="1115616" y="1412776"/>
            <a:ext cx="6596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ミス・アメリカの年齢と暖房器具による死亡事故の件数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3372895-C934-FE4B-98D2-7908644E5B83}"/>
              </a:ext>
            </a:extLst>
          </p:cNvPr>
          <p:cNvSpPr txBox="1"/>
          <p:nvPr/>
        </p:nvSpPr>
        <p:spPr>
          <a:xfrm>
            <a:off x="3707904" y="184482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相関係数</a:t>
            </a:r>
            <a:r>
              <a:rPr kumimoji="1" lang="en-US" altLang="ja-JP"/>
              <a:t> 0.87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C28546C-932F-BC47-B647-FF92744C9710}"/>
              </a:ext>
            </a:extLst>
          </p:cNvPr>
          <p:cNvSpPr txBox="1"/>
          <p:nvPr/>
        </p:nvSpPr>
        <p:spPr>
          <a:xfrm>
            <a:off x="1547664" y="6453336"/>
            <a:ext cx="6955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※</a:t>
            </a:r>
            <a:r>
              <a:rPr kumimoji="1" lang="ja-JP" altLang="en-US" sz="1600"/>
              <a:t>年齢や回数など、とり得る値の範囲が少ない場合は疑似相関が出やすい</a:t>
            </a:r>
          </a:p>
        </p:txBody>
      </p:sp>
    </p:spTree>
    <p:extLst>
      <p:ext uri="{BB962C8B-B14F-4D97-AF65-F5344CB8AC3E}">
        <p14:creationId xmlns:p14="http://schemas.microsoft.com/office/powerpoint/2010/main" val="2761964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5FF0E48-9A2C-AE42-93EF-D2E2FA5173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テレビと寿命の関係は？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87E1C4D-C29A-C34F-AD37-5730C1360F14}"/>
              </a:ext>
            </a:extLst>
          </p:cNvPr>
          <p:cNvSpPr txBox="1"/>
          <p:nvPr/>
        </p:nvSpPr>
        <p:spPr>
          <a:xfrm>
            <a:off x="2123728" y="2492896"/>
            <a:ext cx="492795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可能性</a:t>
            </a:r>
            <a:r>
              <a:rPr kumimoji="1" lang="en-US" altLang="ja-JP" sz="2800"/>
              <a:t>1</a:t>
            </a:r>
            <a:r>
              <a:rPr kumimoji="1" lang="ja-JP" altLang="en-US" sz="2800"/>
              <a:t>：</a:t>
            </a:r>
            <a:r>
              <a:rPr kumimoji="1" lang="en-US" altLang="ja-JP" sz="2800"/>
              <a:t>A</a:t>
            </a:r>
            <a:r>
              <a:rPr kumimoji="1" lang="ja-JP" altLang="en-US" sz="2800"/>
              <a:t>が</a:t>
            </a:r>
            <a:r>
              <a:rPr kumimoji="1" lang="en-US" altLang="ja-JP" sz="2800"/>
              <a:t>B</a:t>
            </a:r>
            <a:r>
              <a:rPr kumimoji="1" lang="ja-JP" altLang="en-US" sz="2800"/>
              <a:t>の原因である</a:t>
            </a:r>
            <a:endParaRPr kumimoji="1" lang="en-US" altLang="ja-JP" sz="2800"/>
          </a:p>
          <a:p>
            <a:r>
              <a:rPr lang="ja-JP" altLang="en-US" sz="2800"/>
              <a:t>可能性</a:t>
            </a:r>
            <a:r>
              <a:rPr lang="en-US" altLang="ja-JP" sz="2800"/>
              <a:t>2</a:t>
            </a:r>
            <a:r>
              <a:rPr lang="ja-JP" altLang="en-US" sz="2800"/>
              <a:t>：</a:t>
            </a:r>
            <a:r>
              <a:rPr lang="en-US" altLang="ja-JP" sz="2800"/>
              <a:t>B</a:t>
            </a:r>
            <a:r>
              <a:rPr lang="ja-JP" altLang="en-US" sz="2800"/>
              <a:t>が</a:t>
            </a:r>
            <a:r>
              <a:rPr lang="en-US" altLang="ja-JP" sz="2800"/>
              <a:t>A</a:t>
            </a:r>
            <a:r>
              <a:rPr lang="ja-JP" altLang="en-US" sz="2800"/>
              <a:t>の原因である</a:t>
            </a:r>
            <a:endParaRPr lang="en-US" altLang="ja-JP" sz="2800"/>
          </a:p>
          <a:p>
            <a:r>
              <a:rPr lang="ja-JP" altLang="en-US" sz="2800"/>
              <a:t>可能性</a:t>
            </a:r>
            <a:r>
              <a:rPr lang="en-US" altLang="ja-JP" sz="2800"/>
              <a:t>3</a:t>
            </a:r>
            <a:r>
              <a:rPr lang="ja-JP" altLang="en-US" sz="2800"/>
              <a:t>：共通の要因</a:t>
            </a:r>
            <a:r>
              <a:rPr lang="en-US" altLang="ja-JP" sz="2800"/>
              <a:t>C</a:t>
            </a:r>
            <a:r>
              <a:rPr lang="ja-JP" altLang="en-US" sz="2800"/>
              <a:t>を持つ</a:t>
            </a:r>
            <a:endParaRPr lang="en-US" altLang="ja-JP" sz="2800"/>
          </a:p>
          <a:p>
            <a:r>
              <a:rPr lang="ja-JP" altLang="en-US" sz="2800"/>
              <a:t>可能性</a:t>
            </a:r>
            <a:r>
              <a:rPr lang="en-US" altLang="ja-JP" sz="2800"/>
              <a:t>4</a:t>
            </a:r>
            <a:r>
              <a:rPr lang="ja-JP" altLang="en-US" sz="2800"/>
              <a:t>：全くの偶然である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9C17F77-28B8-2C43-A2A3-27D5113975F8}"/>
              </a:ext>
            </a:extLst>
          </p:cNvPr>
          <p:cNvSpPr txBox="1"/>
          <p:nvPr/>
        </p:nvSpPr>
        <p:spPr>
          <a:xfrm>
            <a:off x="323528" y="4581128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答：このデータだけではわからない</a:t>
            </a:r>
            <a:endParaRPr kumimoji="1" lang="ja-JP" altLang="en-US" sz="28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7C45292-DCB2-6F49-A9B8-7A44A16C90C2}"/>
              </a:ext>
            </a:extLst>
          </p:cNvPr>
          <p:cNvSpPr txBox="1"/>
          <p:nvPr/>
        </p:nvSpPr>
        <p:spPr>
          <a:xfrm>
            <a:off x="323528" y="1124744"/>
            <a:ext cx="85731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問：カラーテレビの普及率</a:t>
            </a:r>
            <a:r>
              <a:rPr lang="en-US" altLang="ja-JP" sz="2800"/>
              <a:t>(A)</a:t>
            </a:r>
            <a:r>
              <a:rPr lang="ja-JP" altLang="en-US" sz="2800"/>
              <a:t>と寿命の長さ</a:t>
            </a:r>
            <a:r>
              <a:rPr lang="en-US" altLang="ja-JP" sz="2800"/>
              <a:t>(B)</a:t>
            </a:r>
            <a:r>
              <a:rPr lang="ja-JP" altLang="en-US" sz="2800"/>
              <a:t>に</a:t>
            </a:r>
            <a:endParaRPr lang="en-US" altLang="ja-JP" sz="2800"/>
          </a:p>
          <a:p>
            <a:r>
              <a:rPr kumimoji="1" lang="ja-JP" altLang="en-US" sz="2800"/>
              <a:t>強い相関</a:t>
            </a:r>
            <a:r>
              <a:rPr kumimoji="1" lang="en-US" altLang="ja-JP" sz="2800"/>
              <a:t>(0.95)</a:t>
            </a:r>
            <a:r>
              <a:rPr kumimoji="1" lang="ja-JP" altLang="en-US" sz="2800"/>
              <a:t>が観測された。原因は以下のどれか？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6C2443D-4EC1-5C41-AAD5-E38CCE2A56E4}"/>
              </a:ext>
            </a:extLst>
          </p:cNvPr>
          <p:cNvSpPr txBox="1"/>
          <p:nvPr/>
        </p:nvSpPr>
        <p:spPr>
          <a:xfrm>
            <a:off x="755576" y="5301208"/>
            <a:ext cx="8064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共通因子「経済的余裕」が疑われるが、それを調べるためには、同等な経済状態でテレビが無い地域の寿命を調べる必要がある</a:t>
            </a:r>
          </a:p>
        </p:txBody>
      </p:sp>
    </p:spTree>
    <p:extLst>
      <p:ext uri="{BB962C8B-B14F-4D97-AF65-F5344CB8AC3E}">
        <p14:creationId xmlns:p14="http://schemas.microsoft.com/office/powerpoint/2010/main" val="425673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056D32E-05B2-6C4E-A1C6-0E94D7850D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本講義で学ぶこと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A79850A-2F57-BD48-8815-D10750D61831}"/>
              </a:ext>
            </a:extLst>
          </p:cNvPr>
          <p:cNvSpPr txBox="1"/>
          <p:nvPr/>
        </p:nvSpPr>
        <p:spPr>
          <a:xfrm>
            <a:off x="1167304" y="233921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再帰呼び出し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142738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56E0C7E-C9E2-274A-AA29-854CD42E7F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再帰とは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85A30C7-6696-7549-B156-B8E496622317}"/>
              </a:ext>
            </a:extLst>
          </p:cNvPr>
          <p:cNvSpPr txBox="1"/>
          <p:nvPr/>
        </p:nvSpPr>
        <p:spPr>
          <a:xfrm>
            <a:off x="223520" y="1209040"/>
            <a:ext cx="88024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再帰的定義：定義の記述に自分自身があらわれるもの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22D2DD4A-6122-024F-9DBE-4C486C858E76}"/>
              </a:ext>
            </a:extLst>
          </p:cNvPr>
          <p:cNvSpPr txBox="1"/>
          <p:nvPr/>
        </p:nvSpPr>
        <p:spPr>
          <a:xfrm>
            <a:off x="754584" y="2310408"/>
            <a:ext cx="7263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>
                <a:solidFill>
                  <a:srgbClr val="FF0000"/>
                </a:solidFill>
              </a:rPr>
              <a:t>フォルダ</a:t>
            </a:r>
            <a:r>
              <a:rPr kumimoji="1" lang="ja-JP" altLang="en-US" sz="2400"/>
              <a:t>：その中に</a:t>
            </a:r>
            <a:r>
              <a:rPr kumimoji="1" lang="ja-JP" altLang="en-US" sz="2400">
                <a:solidFill>
                  <a:srgbClr val="FF0000"/>
                </a:solidFill>
              </a:rPr>
              <a:t>フォルダ</a:t>
            </a:r>
            <a:r>
              <a:rPr kumimoji="1" lang="ja-JP" altLang="en-US" sz="2400"/>
              <a:t>とファイルを含むもの</a:t>
            </a:r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5C762E58-A7F4-3D4C-9B37-DE5B27505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792" y="2988960"/>
            <a:ext cx="648072" cy="541140"/>
          </a:xfrm>
          <a:prstGeom prst="rect">
            <a:avLst/>
          </a:prstGeom>
        </p:spPr>
      </p:pic>
      <p:pic>
        <p:nvPicPr>
          <p:cNvPr id="25" name="図 24">
            <a:extLst>
              <a:ext uri="{FF2B5EF4-FFF2-40B4-BE49-F238E27FC236}">
                <a16:creationId xmlns:a16="http://schemas.microsoft.com/office/drawing/2014/main" id="{02B574BF-3EE3-1E47-90D2-29D92ABFB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792" y="3709040"/>
            <a:ext cx="648072" cy="541140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349FD59E-04EF-B346-BDB5-30EB7C3FC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792" y="4573136"/>
            <a:ext cx="492855" cy="576064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1235079F-1909-7240-8CA9-B8DF09251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792" y="5437232"/>
            <a:ext cx="492855" cy="576064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094F6513-1338-7240-80DB-8FF8EE8A2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624" y="2988960"/>
            <a:ext cx="648072" cy="541140"/>
          </a:xfrm>
          <a:prstGeom prst="rect">
            <a:avLst/>
          </a:prstGeom>
        </p:spPr>
      </p:pic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684C3813-3073-5C4D-8021-828BACD0F8DF}"/>
              </a:ext>
            </a:extLst>
          </p:cNvPr>
          <p:cNvCxnSpPr>
            <a:stCxn id="28" idx="3"/>
            <a:endCxn id="24" idx="1"/>
          </p:cNvCxnSpPr>
          <p:nvPr/>
        </p:nvCxnSpPr>
        <p:spPr>
          <a:xfrm>
            <a:off x="2350696" y="3259530"/>
            <a:ext cx="864096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カギ線コネクタ 29">
            <a:extLst>
              <a:ext uri="{FF2B5EF4-FFF2-40B4-BE49-F238E27FC236}">
                <a16:creationId xmlns:a16="http://schemas.microsoft.com/office/drawing/2014/main" id="{8D9245E5-5DC6-8746-9899-51E03C13BEB5}"/>
              </a:ext>
            </a:extLst>
          </p:cNvPr>
          <p:cNvCxnSpPr>
            <a:stCxn id="28" idx="3"/>
            <a:endCxn id="25" idx="1"/>
          </p:cNvCxnSpPr>
          <p:nvPr/>
        </p:nvCxnSpPr>
        <p:spPr>
          <a:xfrm>
            <a:off x="2350696" y="3259530"/>
            <a:ext cx="864096" cy="720080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カギ線コネクタ 30">
            <a:extLst>
              <a:ext uri="{FF2B5EF4-FFF2-40B4-BE49-F238E27FC236}">
                <a16:creationId xmlns:a16="http://schemas.microsoft.com/office/drawing/2014/main" id="{CB4FF2E7-E740-0D4A-99D9-4E5C315589EB}"/>
              </a:ext>
            </a:extLst>
          </p:cNvPr>
          <p:cNvCxnSpPr>
            <a:cxnSpLocks/>
            <a:stCxn id="28" idx="3"/>
            <a:endCxn id="26" idx="1"/>
          </p:cNvCxnSpPr>
          <p:nvPr/>
        </p:nvCxnSpPr>
        <p:spPr>
          <a:xfrm>
            <a:off x="2350696" y="3259530"/>
            <a:ext cx="864096" cy="160163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カギ線コネクタ 31">
            <a:extLst>
              <a:ext uri="{FF2B5EF4-FFF2-40B4-BE49-F238E27FC236}">
                <a16:creationId xmlns:a16="http://schemas.microsoft.com/office/drawing/2014/main" id="{6F386B08-1671-DB44-9D30-5D94790B20DE}"/>
              </a:ext>
            </a:extLst>
          </p:cNvPr>
          <p:cNvCxnSpPr>
            <a:stCxn id="28" idx="3"/>
            <a:endCxn id="27" idx="1"/>
          </p:cNvCxnSpPr>
          <p:nvPr/>
        </p:nvCxnSpPr>
        <p:spPr>
          <a:xfrm>
            <a:off x="2350696" y="3259530"/>
            <a:ext cx="864096" cy="2465734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図 32">
            <a:extLst>
              <a:ext uri="{FF2B5EF4-FFF2-40B4-BE49-F238E27FC236}">
                <a16:creationId xmlns:a16="http://schemas.microsoft.com/office/drawing/2014/main" id="{7BF2B037-5FEF-3B48-ABC2-47CEE2812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992" y="3709040"/>
            <a:ext cx="648072" cy="541140"/>
          </a:xfrm>
          <a:prstGeom prst="rect">
            <a:avLst/>
          </a:prstGeom>
        </p:spPr>
      </p:pic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CA389D35-664F-C04E-A09B-BEFB818327DA}"/>
              </a:ext>
            </a:extLst>
          </p:cNvPr>
          <p:cNvSpPr txBox="1"/>
          <p:nvPr/>
        </p:nvSpPr>
        <p:spPr>
          <a:xfrm>
            <a:off x="3358808" y="313297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A</a:t>
            </a:r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2634537-AA9C-D14E-96EE-FBDC0B1B77DB}"/>
              </a:ext>
            </a:extLst>
          </p:cNvPr>
          <p:cNvSpPr txBox="1"/>
          <p:nvPr/>
        </p:nvSpPr>
        <p:spPr>
          <a:xfrm>
            <a:off x="3358808" y="3853056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B</a:t>
            </a:r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52A27859-54CF-8B4D-A239-B8D6C8E34531}"/>
              </a:ext>
            </a:extLst>
          </p:cNvPr>
          <p:cNvSpPr txBox="1"/>
          <p:nvPr/>
        </p:nvSpPr>
        <p:spPr>
          <a:xfrm>
            <a:off x="5159008" y="3853056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B</a:t>
            </a:r>
            <a:endParaRPr kumimoji="1" lang="ja-JP" altLang="en-US"/>
          </a:p>
        </p:txBody>
      </p:sp>
      <p:pic>
        <p:nvPicPr>
          <p:cNvPr id="37" name="図 36">
            <a:extLst>
              <a:ext uri="{FF2B5EF4-FFF2-40B4-BE49-F238E27FC236}">
                <a16:creationId xmlns:a16="http://schemas.microsoft.com/office/drawing/2014/main" id="{7FFD17C3-2805-A44C-B1CD-87B6072BB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152" y="3709040"/>
            <a:ext cx="648072" cy="541140"/>
          </a:xfrm>
          <a:prstGeom prst="rect">
            <a:avLst/>
          </a:prstGeom>
        </p:spPr>
      </p:pic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2DE5535A-9545-ED43-ABA8-8BD7BE343423}"/>
              </a:ext>
            </a:extLst>
          </p:cNvPr>
          <p:cNvSpPr txBox="1"/>
          <p:nvPr/>
        </p:nvSpPr>
        <p:spPr>
          <a:xfrm>
            <a:off x="6599168" y="3853056"/>
            <a:ext cx="34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X</a:t>
            </a:r>
            <a:endParaRPr kumimoji="1" lang="ja-JP" altLang="en-US"/>
          </a:p>
        </p:txBody>
      </p:sp>
      <p:pic>
        <p:nvPicPr>
          <p:cNvPr id="39" name="図 38">
            <a:extLst>
              <a:ext uri="{FF2B5EF4-FFF2-40B4-BE49-F238E27FC236}">
                <a16:creationId xmlns:a16="http://schemas.microsoft.com/office/drawing/2014/main" id="{D8E388A7-795F-3E4B-8C8D-E05B71AC3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152" y="4429120"/>
            <a:ext cx="648072" cy="541140"/>
          </a:xfrm>
          <a:prstGeom prst="rect">
            <a:avLst/>
          </a:prstGeom>
        </p:spPr>
      </p:pic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DE749D48-D690-5E44-B247-689C0007724A}"/>
              </a:ext>
            </a:extLst>
          </p:cNvPr>
          <p:cNvSpPr txBox="1"/>
          <p:nvPr/>
        </p:nvSpPr>
        <p:spPr>
          <a:xfrm>
            <a:off x="6599168" y="4573136"/>
            <a:ext cx="34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Y</a:t>
            </a:r>
            <a:endParaRPr kumimoji="1" lang="ja-JP" altLang="en-US"/>
          </a:p>
        </p:txBody>
      </p:sp>
      <p:pic>
        <p:nvPicPr>
          <p:cNvPr id="41" name="図 40">
            <a:extLst>
              <a:ext uri="{FF2B5EF4-FFF2-40B4-BE49-F238E27FC236}">
                <a16:creationId xmlns:a16="http://schemas.microsoft.com/office/drawing/2014/main" id="{68D4A735-9FFC-FE42-B6CA-9EA2268E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152" y="5149200"/>
            <a:ext cx="648072" cy="541140"/>
          </a:xfrm>
          <a:prstGeom prst="rect">
            <a:avLst/>
          </a:prstGeom>
        </p:spPr>
      </p:pic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6F7F5713-B122-C746-ABCC-14DD8CBCE072}"/>
              </a:ext>
            </a:extLst>
          </p:cNvPr>
          <p:cNvSpPr txBox="1"/>
          <p:nvPr/>
        </p:nvSpPr>
        <p:spPr>
          <a:xfrm>
            <a:off x="6599168" y="5293216"/>
            <a:ext cx="34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Z</a:t>
            </a:r>
            <a:endParaRPr kumimoji="1" lang="ja-JP" altLang="en-US"/>
          </a:p>
        </p:txBody>
      </p:sp>
      <p:pic>
        <p:nvPicPr>
          <p:cNvPr id="43" name="図 42">
            <a:extLst>
              <a:ext uri="{FF2B5EF4-FFF2-40B4-BE49-F238E27FC236}">
                <a16:creationId xmlns:a16="http://schemas.microsoft.com/office/drawing/2014/main" id="{E60D70B9-78EB-344A-82F6-2DA1B901D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152" y="5941288"/>
            <a:ext cx="492855" cy="576064"/>
          </a:xfrm>
          <a:prstGeom prst="rect">
            <a:avLst/>
          </a:prstGeom>
        </p:spPr>
      </p:pic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7DA180C5-6C8E-5C4C-BCD6-A1197337D107}"/>
              </a:ext>
            </a:extLst>
          </p:cNvPr>
          <p:cNvCxnSpPr>
            <a:stCxn id="33" idx="3"/>
            <a:endCxn id="37" idx="1"/>
          </p:cNvCxnSpPr>
          <p:nvPr/>
        </p:nvCxnSpPr>
        <p:spPr>
          <a:xfrm>
            <a:off x="5663064" y="3979610"/>
            <a:ext cx="792088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カギ線コネクタ 44">
            <a:extLst>
              <a:ext uri="{FF2B5EF4-FFF2-40B4-BE49-F238E27FC236}">
                <a16:creationId xmlns:a16="http://schemas.microsoft.com/office/drawing/2014/main" id="{9258C90B-988B-6847-8936-47D362B9027B}"/>
              </a:ext>
            </a:extLst>
          </p:cNvPr>
          <p:cNvCxnSpPr>
            <a:stCxn id="33" idx="3"/>
            <a:endCxn id="39" idx="1"/>
          </p:cNvCxnSpPr>
          <p:nvPr/>
        </p:nvCxnSpPr>
        <p:spPr>
          <a:xfrm>
            <a:off x="5663064" y="3979610"/>
            <a:ext cx="792088" cy="720080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カギ線コネクタ 45">
            <a:extLst>
              <a:ext uri="{FF2B5EF4-FFF2-40B4-BE49-F238E27FC236}">
                <a16:creationId xmlns:a16="http://schemas.microsoft.com/office/drawing/2014/main" id="{4051C062-AAAA-0D4C-B032-DC49534159CD}"/>
              </a:ext>
            </a:extLst>
          </p:cNvPr>
          <p:cNvCxnSpPr>
            <a:stCxn id="33" idx="3"/>
            <a:endCxn id="41" idx="1"/>
          </p:cNvCxnSpPr>
          <p:nvPr/>
        </p:nvCxnSpPr>
        <p:spPr>
          <a:xfrm>
            <a:off x="5663064" y="3979610"/>
            <a:ext cx="792088" cy="1440160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カギ線コネクタ 46">
            <a:extLst>
              <a:ext uri="{FF2B5EF4-FFF2-40B4-BE49-F238E27FC236}">
                <a16:creationId xmlns:a16="http://schemas.microsoft.com/office/drawing/2014/main" id="{1F44015F-3CD8-2C45-A6AF-9D65C12C31F3}"/>
              </a:ext>
            </a:extLst>
          </p:cNvPr>
          <p:cNvCxnSpPr>
            <a:stCxn id="33" idx="3"/>
            <a:endCxn id="43" idx="1"/>
          </p:cNvCxnSpPr>
          <p:nvPr/>
        </p:nvCxnSpPr>
        <p:spPr>
          <a:xfrm>
            <a:off x="5663064" y="3979610"/>
            <a:ext cx="792088" cy="2249710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右矢印 47">
            <a:extLst>
              <a:ext uri="{FF2B5EF4-FFF2-40B4-BE49-F238E27FC236}">
                <a16:creationId xmlns:a16="http://schemas.microsoft.com/office/drawing/2014/main" id="{7D9B1428-6A86-1D42-8F54-D775114B8592}"/>
              </a:ext>
            </a:extLst>
          </p:cNvPr>
          <p:cNvSpPr/>
          <p:nvPr/>
        </p:nvSpPr>
        <p:spPr>
          <a:xfrm>
            <a:off x="4222904" y="3781048"/>
            <a:ext cx="477904" cy="42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2695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7C574A4-D5D8-A24B-953D-B2C99AF859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プログラムにおける再帰呼び出しとは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45BAFEF-CF1A-0F43-B2E8-A6787001013A}"/>
              </a:ext>
            </a:extLst>
          </p:cNvPr>
          <p:cNvSpPr txBox="1"/>
          <p:nvPr/>
        </p:nvSpPr>
        <p:spPr>
          <a:xfrm>
            <a:off x="863600" y="1422400"/>
            <a:ext cx="71609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ある関数が、自分自身を呼び出すこと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FA511D8-E4E6-DF4D-9173-2DF614EF03FF}"/>
              </a:ext>
            </a:extLst>
          </p:cNvPr>
          <p:cNvSpPr/>
          <p:nvPr/>
        </p:nvSpPr>
        <p:spPr>
          <a:xfrm>
            <a:off x="2580640" y="2564676"/>
            <a:ext cx="301752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" altLang="ja-JP" sz="3200">
                <a:solidFill>
                  <a:srgbClr val="000000"/>
                </a:solidFill>
                <a:latin typeface="Courier New" panose="02070309020205020404" pitchFamily="49" charset="0"/>
              </a:rPr>
              <a:t> </a:t>
            </a:r>
            <a:r>
              <a:rPr lang="en" altLang="ja-JP" sz="32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func</a:t>
            </a:r>
            <a:r>
              <a:rPr lang="en" altLang="ja-JP" sz="3200">
                <a:solidFill>
                  <a:srgbClr val="000000"/>
                </a:solidFill>
                <a:latin typeface="Courier New" panose="02070309020205020404" pitchFamily="49" charset="0"/>
              </a:rPr>
              <a:t>():</a:t>
            </a:r>
          </a:p>
          <a:p>
            <a:r>
              <a:rPr lang="en" altLang="ja-JP" sz="3200">
                <a:solidFill>
                  <a:srgbClr val="000000"/>
                </a:solidFill>
                <a:latin typeface="Courier New" panose="02070309020205020404" pitchFamily="49" charset="0"/>
              </a:rPr>
              <a:t>    func()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D51FDD5-15C5-FA4B-A33D-10661688F046}"/>
              </a:ext>
            </a:extLst>
          </p:cNvPr>
          <p:cNvSpPr txBox="1"/>
          <p:nvPr/>
        </p:nvSpPr>
        <p:spPr>
          <a:xfrm>
            <a:off x="477520" y="3789680"/>
            <a:ext cx="84023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上記のプログラムは、</a:t>
            </a:r>
            <a:r>
              <a:rPr kumimoji="1" lang="en-US" altLang="ja-JP" sz="2800"/>
              <a:t>func</a:t>
            </a:r>
            <a:r>
              <a:rPr kumimoji="1" lang="ja-JP" altLang="en-US" sz="2800"/>
              <a:t>が</a:t>
            </a:r>
            <a:r>
              <a:rPr kumimoji="1" lang="en-US" altLang="ja-JP" sz="2800"/>
              <a:t>func</a:t>
            </a:r>
            <a:r>
              <a:rPr kumimoji="1" lang="ja-JP" altLang="en-US" sz="2800"/>
              <a:t>を呼び、呼び出された</a:t>
            </a:r>
            <a:r>
              <a:rPr kumimoji="1" lang="en-US" altLang="ja-JP" sz="2800"/>
              <a:t>func</a:t>
            </a:r>
            <a:r>
              <a:rPr kumimoji="1" lang="ja-JP" altLang="en-US" sz="2800"/>
              <a:t>がまた</a:t>
            </a:r>
            <a:r>
              <a:rPr kumimoji="1" lang="en-US" altLang="ja-JP" sz="2800"/>
              <a:t>func</a:t>
            </a:r>
            <a:r>
              <a:rPr kumimoji="1" lang="ja-JP" altLang="en-US" sz="2800"/>
              <a:t>を呼び</a:t>
            </a:r>
            <a:r>
              <a:rPr kumimoji="1" lang="en-US" altLang="ja-JP" sz="2800"/>
              <a:t>…</a:t>
            </a:r>
            <a:r>
              <a:rPr lang="ja-JP" altLang="en-US" sz="2800"/>
              <a:t>と、実行が終わらない</a:t>
            </a:r>
            <a:endParaRPr kumimoji="1" lang="ja-JP" altLang="en-US" sz="2800"/>
          </a:p>
        </p:txBody>
      </p:sp>
      <p:sp>
        <p:nvSpPr>
          <p:cNvPr id="8" name="右矢印 7">
            <a:extLst>
              <a:ext uri="{FF2B5EF4-FFF2-40B4-BE49-F238E27FC236}">
                <a16:creationId xmlns:a16="http://schemas.microsoft.com/office/drawing/2014/main" id="{29F71A25-E2C7-6945-A0B0-42B760A2AF49}"/>
              </a:ext>
            </a:extLst>
          </p:cNvPr>
          <p:cNvSpPr/>
          <p:nvPr/>
        </p:nvSpPr>
        <p:spPr>
          <a:xfrm>
            <a:off x="859944" y="5244088"/>
            <a:ext cx="477904" cy="42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9DE7A5B-15C5-5849-95EC-2727EBE72BCD}"/>
              </a:ext>
            </a:extLst>
          </p:cNvPr>
          <p:cNvSpPr txBox="1"/>
          <p:nvPr/>
        </p:nvSpPr>
        <p:spPr>
          <a:xfrm>
            <a:off x="1483360" y="5151120"/>
            <a:ext cx="6647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再帰呼び出しには、必ず</a:t>
            </a:r>
            <a:r>
              <a:rPr kumimoji="1" lang="ja-JP" altLang="en-US" sz="2800">
                <a:solidFill>
                  <a:srgbClr val="FF0000"/>
                </a:solidFill>
              </a:rPr>
              <a:t>終端条件</a:t>
            </a:r>
            <a:r>
              <a:rPr kumimoji="1" lang="ja-JP" altLang="en-US" sz="2800"/>
              <a:t>が必要</a:t>
            </a:r>
          </a:p>
        </p:txBody>
      </p:sp>
    </p:spTree>
    <p:extLst>
      <p:ext uri="{BB962C8B-B14F-4D97-AF65-F5344CB8AC3E}">
        <p14:creationId xmlns:p14="http://schemas.microsoft.com/office/powerpoint/2010/main" val="4171511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F6070030-3132-A147-AFC8-FB955BB8E2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再帰の例：階乗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2487047-91E2-4A40-966B-177CAEFA4ADF}"/>
              </a:ext>
            </a:extLst>
          </p:cNvPr>
          <p:cNvSpPr txBox="1"/>
          <p:nvPr/>
        </p:nvSpPr>
        <p:spPr>
          <a:xfrm>
            <a:off x="251520" y="1268760"/>
            <a:ext cx="6861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自然数の階乗を返す関数</a:t>
            </a:r>
            <a:r>
              <a:rPr kumimoji="1" lang="en-US" altLang="ja-JP" sz="2800"/>
              <a:t>fact(n)</a:t>
            </a:r>
            <a:r>
              <a:rPr kumimoji="1" lang="ja-JP" altLang="en-US" sz="2800"/>
              <a:t>が作りたい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D7019A6-6E90-1B47-A5F1-21CD22B2B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2132856"/>
            <a:ext cx="4114800" cy="34290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AABD3DB-8123-4345-8380-BF2CE3E01B31}"/>
              </a:ext>
            </a:extLst>
          </p:cNvPr>
          <p:cNvSpPr/>
          <p:nvPr/>
        </p:nvSpPr>
        <p:spPr>
          <a:xfrm>
            <a:off x="1403648" y="3861048"/>
            <a:ext cx="5616624" cy="19389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fact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):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a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 n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):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    a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*=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i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a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6309110-18FB-9041-9E1A-F093BFF533EA}"/>
              </a:ext>
            </a:extLst>
          </p:cNvPr>
          <p:cNvSpPr txBox="1"/>
          <p:nvPr/>
        </p:nvSpPr>
        <p:spPr>
          <a:xfrm>
            <a:off x="251520" y="3212976"/>
            <a:ext cx="8135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以下のようにループを回してしまうのが簡単だが、再帰で考えてみる</a:t>
            </a:r>
          </a:p>
        </p:txBody>
      </p:sp>
    </p:spTree>
    <p:extLst>
      <p:ext uri="{BB962C8B-B14F-4D97-AF65-F5344CB8AC3E}">
        <p14:creationId xmlns:p14="http://schemas.microsoft.com/office/powerpoint/2010/main" val="32698700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D85B179-0A26-C249-AB37-8BFF900756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再帰三カ条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D2D245-AA2A-2F45-8366-3B208C6C7073}"/>
              </a:ext>
            </a:extLst>
          </p:cNvPr>
          <p:cNvSpPr txBox="1"/>
          <p:nvPr/>
        </p:nvSpPr>
        <p:spPr>
          <a:xfrm>
            <a:off x="683568" y="1412776"/>
            <a:ext cx="8043272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sz="2800"/>
              <a:t>再帰とは、自分自身を呼び出す関数である</a:t>
            </a:r>
            <a:endParaRPr kumimoji="1" lang="en-US" altLang="ja-JP" sz="280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2800"/>
              <a:t>関数の最初に「終端条件」を記述する</a:t>
            </a:r>
            <a:endParaRPr kumimoji="1" lang="en-US" altLang="ja-JP" sz="280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2800"/>
              <a:t>「解きたい問題より小さな問題」に分解して自分自身を呼び出す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37478B8-8D03-E44E-A07A-AF197B192FBB}"/>
              </a:ext>
            </a:extLst>
          </p:cNvPr>
          <p:cNvSpPr txBox="1"/>
          <p:nvPr/>
        </p:nvSpPr>
        <p:spPr>
          <a:xfrm>
            <a:off x="0" y="5805264"/>
            <a:ext cx="895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※</a:t>
            </a:r>
            <a:r>
              <a:rPr kumimoji="1" lang="ja-JP" altLang="en-US"/>
              <a:t>必ずしも上記に当てはまらない再帰もあるが、まずはこれが</a:t>
            </a:r>
            <a:r>
              <a:rPr lang="ja-JP" altLang="en-US"/>
              <a:t>基本だと覚えること</a:t>
            </a:r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388741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2B0D9B8-ADC5-4949-8F7C-D569E988CE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</p:spPr>
        <p:txBody>
          <a:bodyPr/>
          <a:lstStyle/>
          <a:p>
            <a:r>
              <a:rPr kumimoji="1" lang="ja-JP" altLang="en-US"/>
              <a:t>再帰の考え方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061A682-F87C-2245-9FCF-4B26EB0C0832}"/>
              </a:ext>
            </a:extLst>
          </p:cNvPr>
          <p:cNvSpPr txBox="1"/>
          <p:nvPr/>
        </p:nvSpPr>
        <p:spPr>
          <a:xfrm>
            <a:off x="683568" y="1124744"/>
            <a:ext cx="78488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「今解きたい問題よりも小さな問題の答えが全てわかっている場合、</a:t>
            </a:r>
            <a:r>
              <a:rPr kumimoji="1" lang="ja-JP" altLang="en-US" sz="2800"/>
              <a:t>解きたい問題の答えはどう記述できるだろうか？」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E60BFB4-F1B1-984B-BBFB-35DF9C7F654C}"/>
              </a:ext>
            </a:extLst>
          </p:cNvPr>
          <p:cNvSpPr txBox="1"/>
          <p:nvPr/>
        </p:nvSpPr>
        <p:spPr>
          <a:xfrm>
            <a:off x="323528" y="3429000"/>
            <a:ext cx="8651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n</a:t>
            </a:r>
            <a:r>
              <a:rPr lang="ja-JP" altLang="en-US" sz="2400"/>
              <a:t>の階乗</a:t>
            </a:r>
            <a:r>
              <a:rPr lang="en-US" altLang="ja-JP" sz="2400"/>
              <a:t>fact(n)</a:t>
            </a:r>
            <a:r>
              <a:rPr lang="ja-JP" altLang="en-US" sz="2400"/>
              <a:t>について、</a:t>
            </a:r>
            <a:r>
              <a:rPr lang="en-US" altLang="ja-JP" sz="2400"/>
              <a:t>fact(n-1)</a:t>
            </a:r>
            <a:r>
              <a:rPr lang="ja-JP" altLang="en-US" sz="2400"/>
              <a:t>の答えがわかっているなら、</a:t>
            </a:r>
            <a:endParaRPr kumimoji="1" lang="ja-JP" altLang="en-US" sz="24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68E72B5-8707-B64E-A108-7DB4C3893062}"/>
              </a:ext>
            </a:extLst>
          </p:cNvPr>
          <p:cNvSpPr/>
          <p:nvPr/>
        </p:nvSpPr>
        <p:spPr>
          <a:xfrm>
            <a:off x="2123728" y="6021288"/>
            <a:ext cx="4461478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fact(n)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n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fact(n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2BF0496-D53E-804C-BC98-6E23D5E924CA}"/>
              </a:ext>
            </a:extLst>
          </p:cNvPr>
          <p:cNvSpPr txBox="1"/>
          <p:nvPr/>
        </p:nvSpPr>
        <p:spPr>
          <a:xfrm>
            <a:off x="323528" y="285293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階乗の場合：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1FD2433B-5A7D-B240-A12F-C0A0747C8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4725144"/>
            <a:ext cx="4114800" cy="342900"/>
          </a:xfrm>
          <a:prstGeom prst="rect">
            <a:avLst/>
          </a:prstGeom>
        </p:spPr>
      </p:pic>
      <p:sp>
        <p:nvSpPr>
          <p:cNvPr id="10" name="左中かっこ 9">
            <a:extLst>
              <a:ext uri="{FF2B5EF4-FFF2-40B4-BE49-F238E27FC236}">
                <a16:creationId xmlns:a16="http://schemas.microsoft.com/office/drawing/2014/main" id="{FAE68AD9-8F63-724C-9266-DBB246D25676}"/>
              </a:ext>
            </a:extLst>
          </p:cNvPr>
          <p:cNvSpPr/>
          <p:nvPr/>
        </p:nvSpPr>
        <p:spPr>
          <a:xfrm rot="5400000">
            <a:off x="4525144" y="3043808"/>
            <a:ext cx="288032" cy="3074640"/>
          </a:xfrm>
          <a:prstGeom prst="lef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3003991-A413-5541-A0B7-A9709FA44166}"/>
              </a:ext>
            </a:extLst>
          </p:cNvPr>
          <p:cNvSpPr/>
          <p:nvPr/>
        </p:nvSpPr>
        <p:spPr>
          <a:xfrm>
            <a:off x="4211960" y="3933056"/>
            <a:ext cx="9829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/>
              <a:t>fact(n)</a:t>
            </a:r>
            <a:endParaRPr lang="ja-JP" altLang="en-US" sz="2400"/>
          </a:p>
        </p:txBody>
      </p:sp>
      <p:sp>
        <p:nvSpPr>
          <p:cNvPr id="12" name="左中かっこ 11">
            <a:extLst>
              <a:ext uri="{FF2B5EF4-FFF2-40B4-BE49-F238E27FC236}">
                <a16:creationId xmlns:a16="http://schemas.microsoft.com/office/drawing/2014/main" id="{74B53E7B-DAC5-DF42-8C64-6D01A7BFAB1B}"/>
              </a:ext>
            </a:extLst>
          </p:cNvPr>
          <p:cNvSpPr/>
          <p:nvPr/>
        </p:nvSpPr>
        <p:spPr>
          <a:xfrm rot="16200000">
            <a:off x="4247964" y="3969060"/>
            <a:ext cx="288032" cy="2520280"/>
          </a:xfrm>
          <a:prstGeom prst="lef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F7BD0E5-0097-F14C-ADA4-7E3376833B74}"/>
              </a:ext>
            </a:extLst>
          </p:cNvPr>
          <p:cNvSpPr/>
          <p:nvPr/>
        </p:nvSpPr>
        <p:spPr>
          <a:xfrm>
            <a:off x="3779912" y="5373216"/>
            <a:ext cx="12362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/>
              <a:t>fact(n-1)</a:t>
            </a:r>
            <a:endParaRPr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1325185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7BF2091-D2AD-BA4F-9D5E-10C6B6AE8B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再帰の終端条件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1DA8740-CF32-4C43-AB38-5D9DDE6D0F98}"/>
              </a:ext>
            </a:extLst>
          </p:cNvPr>
          <p:cNvSpPr/>
          <p:nvPr/>
        </p:nvSpPr>
        <p:spPr>
          <a:xfrm>
            <a:off x="1763688" y="2636912"/>
            <a:ext cx="5886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fact(n)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n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fact(n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fact(n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(n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fact(n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...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fact(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fact(</a:t>
            </a:r>
            <a:r>
              <a:rPr lang="en" altLang="ja-JP" sz="24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F16CD48-9017-FB4E-8F99-E4AF69375C37}"/>
              </a:ext>
            </a:extLst>
          </p:cNvPr>
          <p:cNvSpPr txBox="1"/>
          <p:nvPr/>
        </p:nvSpPr>
        <p:spPr>
          <a:xfrm>
            <a:off x="323528" y="1196752"/>
            <a:ext cx="86485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「分解」を繰り返すと、いつか「これ以上分解できない状態」に到達する</a:t>
            </a:r>
          </a:p>
        </p:txBody>
      </p:sp>
      <p:sp>
        <p:nvSpPr>
          <p:cNvPr id="6" name="右矢印 5">
            <a:extLst>
              <a:ext uri="{FF2B5EF4-FFF2-40B4-BE49-F238E27FC236}">
                <a16:creationId xmlns:a16="http://schemas.microsoft.com/office/drawing/2014/main" id="{1FABEA12-6E04-654B-8B01-980F2C1CA6FA}"/>
              </a:ext>
            </a:extLst>
          </p:cNvPr>
          <p:cNvSpPr/>
          <p:nvPr/>
        </p:nvSpPr>
        <p:spPr>
          <a:xfrm>
            <a:off x="827584" y="1844824"/>
            <a:ext cx="477904" cy="42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BB24447-F30D-D842-9841-FE36BF86A15B}"/>
              </a:ext>
            </a:extLst>
          </p:cNvPr>
          <p:cNvSpPr txBox="1"/>
          <p:nvPr/>
        </p:nvSpPr>
        <p:spPr>
          <a:xfrm>
            <a:off x="1403648" y="177281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終端条件</a:t>
            </a:r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4C433A20-11B7-974A-AC43-A1C3749CD6BB}"/>
              </a:ext>
            </a:extLst>
          </p:cNvPr>
          <p:cNvSpPr/>
          <p:nvPr/>
        </p:nvSpPr>
        <p:spPr>
          <a:xfrm>
            <a:off x="4355976" y="3717032"/>
            <a:ext cx="1368152" cy="504056"/>
          </a:xfrm>
          <a:prstGeom prst="roundRect">
            <a:avLst>
              <a:gd name="adj" fmla="val 3077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4DA7D8C-6AF3-214F-AFD3-AD8563E66ADB}"/>
              </a:ext>
            </a:extLst>
          </p:cNvPr>
          <p:cNvSpPr txBox="1"/>
          <p:nvPr/>
        </p:nvSpPr>
        <p:spPr>
          <a:xfrm>
            <a:off x="3707904" y="5733256"/>
            <a:ext cx="4738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※ 0!=1</a:t>
            </a:r>
            <a:r>
              <a:rPr kumimoji="1" lang="ja-JP" altLang="en-US"/>
              <a:t>として</a:t>
            </a:r>
            <a:r>
              <a:rPr kumimoji="1" lang="en-US" altLang="ja-JP"/>
              <a:t>fact(0)</a:t>
            </a:r>
            <a:r>
              <a:rPr kumimoji="1" lang="ja-JP" altLang="en-US"/>
              <a:t>まで考えても結果は同じ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F8E5735-DE0D-094F-8719-57510D7B91FC}"/>
              </a:ext>
            </a:extLst>
          </p:cNvPr>
          <p:cNvSpPr txBox="1"/>
          <p:nvPr/>
        </p:nvSpPr>
        <p:spPr>
          <a:xfrm>
            <a:off x="4283968" y="429309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ここでおしまい</a:t>
            </a:r>
          </a:p>
        </p:txBody>
      </p:sp>
    </p:spTree>
    <p:extLst>
      <p:ext uri="{BB962C8B-B14F-4D97-AF65-F5344CB8AC3E}">
        <p14:creationId xmlns:p14="http://schemas.microsoft.com/office/powerpoint/2010/main" val="578228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9D85453-3AFE-544E-9D49-37AFCDEB2A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テストについて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F336A0D-196F-CD47-957D-47DAE53A01F3}"/>
              </a:ext>
            </a:extLst>
          </p:cNvPr>
          <p:cNvSpPr txBox="1"/>
          <p:nvPr/>
        </p:nvSpPr>
        <p:spPr>
          <a:xfrm>
            <a:off x="1907704" y="1916832"/>
            <a:ext cx="5112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毎回のレポート及びテストで評価</a:t>
            </a:r>
            <a:endParaRPr kumimoji="1" lang="ja-JP" altLang="en-US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C11EDF1-3CB8-D341-8ACE-285960820306}"/>
              </a:ext>
            </a:extLst>
          </p:cNvPr>
          <p:cNvSpPr txBox="1"/>
          <p:nvPr/>
        </p:nvSpPr>
        <p:spPr>
          <a:xfrm>
            <a:off x="1259632" y="2492896"/>
            <a:ext cx="5112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原則として毎回のレポート</a:t>
            </a:r>
            <a:r>
              <a:rPr kumimoji="1" lang="en-US" altLang="ja-JP" sz="2000" dirty="0"/>
              <a:t>(14</a:t>
            </a:r>
            <a:r>
              <a:rPr kumimoji="1" lang="ja-JP" altLang="en-US" sz="2000" dirty="0"/>
              <a:t>回分</a:t>
            </a:r>
            <a:r>
              <a:rPr kumimoji="1" lang="en-US" altLang="ja-JP" sz="2000" dirty="0"/>
              <a:t>)</a:t>
            </a:r>
            <a:r>
              <a:rPr kumimoji="1" lang="ja-JP" altLang="en-US" sz="2000" dirty="0"/>
              <a:t>で評価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2849C06-06BD-A84F-A066-AF3AA038EC04}"/>
              </a:ext>
            </a:extLst>
          </p:cNvPr>
          <p:cNvSpPr txBox="1"/>
          <p:nvPr/>
        </p:nvSpPr>
        <p:spPr>
          <a:xfrm>
            <a:off x="1475656" y="3356992"/>
            <a:ext cx="5472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・欠席が目立つ</a:t>
            </a:r>
            <a:endParaRPr lang="en-US" altLang="ja-JP" sz="2000" dirty="0"/>
          </a:p>
          <a:p>
            <a:r>
              <a:rPr lang="ja-JP" altLang="en-US" sz="2000" dirty="0"/>
              <a:t>・レポートの内容に著しく問題がある</a:t>
            </a:r>
            <a:endParaRPr kumimoji="1" lang="ja-JP" altLang="en-US" sz="20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83BD793-40FB-5D49-BABF-DC953763B56D}"/>
              </a:ext>
            </a:extLst>
          </p:cNvPr>
          <p:cNvSpPr txBox="1"/>
          <p:nvPr/>
        </p:nvSpPr>
        <p:spPr>
          <a:xfrm>
            <a:off x="1259632" y="2924944"/>
            <a:ext cx="5544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以下にあてはまる場合は期末テストを行う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50B2CCD-93D4-C148-B565-E4269F66C257}"/>
              </a:ext>
            </a:extLst>
          </p:cNvPr>
          <p:cNvSpPr txBox="1"/>
          <p:nvPr/>
        </p:nvSpPr>
        <p:spPr>
          <a:xfrm>
            <a:off x="395536" y="112474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ガイダンスで伝えたこと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DC873C9-DC56-9943-8CAF-175F266B5159}"/>
              </a:ext>
            </a:extLst>
          </p:cNvPr>
          <p:cNvSpPr/>
          <p:nvPr/>
        </p:nvSpPr>
        <p:spPr>
          <a:xfrm>
            <a:off x="899592" y="1772816"/>
            <a:ext cx="7056784" cy="24482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下矢印 9">
            <a:extLst>
              <a:ext uri="{FF2B5EF4-FFF2-40B4-BE49-F238E27FC236}">
                <a16:creationId xmlns:a16="http://schemas.microsoft.com/office/drawing/2014/main" id="{2C9353B1-ADEF-DD44-9CAA-E38861B5246D}"/>
              </a:ext>
            </a:extLst>
          </p:cNvPr>
          <p:cNvSpPr/>
          <p:nvPr/>
        </p:nvSpPr>
        <p:spPr>
          <a:xfrm>
            <a:off x="3851920" y="4293096"/>
            <a:ext cx="648072" cy="576064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181E475-FD78-F44D-ABF9-592A15AE49E7}"/>
              </a:ext>
            </a:extLst>
          </p:cNvPr>
          <p:cNvSpPr txBox="1"/>
          <p:nvPr/>
        </p:nvSpPr>
        <p:spPr>
          <a:xfrm>
            <a:off x="539552" y="5085184"/>
            <a:ext cx="7622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これまでの出席状況を鑑み、テストはしないことにしました</a:t>
            </a:r>
            <a:endParaRPr kumimoji="1" lang="en-US" altLang="ja-JP" sz="2000"/>
          </a:p>
          <a:p>
            <a:r>
              <a:rPr lang="ja-JP" altLang="en-US" sz="2000"/>
              <a:t>もし今後欠席が目立つ人がいた場合、追加レポートで対応します</a:t>
            </a:r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1811540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F8F6F36-7D06-1247-9520-3F80BF213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再帰の終端条件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A292301-B888-714F-ABA4-E9729209D5A5}"/>
              </a:ext>
            </a:extLst>
          </p:cNvPr>
          <p:cNvSpPr/>
          <p:nvPr/>
        </p:nvSpPr>
        <p:spPr>
          <a:xfrm>
            <a:off x="539552" y="2132856"/>
            <a:ext cx="583264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8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8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fact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8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):</a:t>
            </a:r>
            <a:endParaRPr lang="en" altLang="ja-JP" sz="28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8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n </a:t>
            </a:r>
            <a:r>
              <a:rPr lang="en" altLang="ja-JP" sz="28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8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:</a:t>
            </a:r>
            <a:endParaRPr lang="en" altLang="ja-JP" sz="28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sz="28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8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sz="28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8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n </a:t>
            </a:r>
            <a:r>
              <a:rPr lang="en" altLang="ja-JP" sz="28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fact(n</a:t>
            </a:r>
            <a:r>
              <a:rPr lang="en" altLang="ja-JP" sz="28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sz="28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8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</a:t>
            </a:r>
            <a:endParaRPr lang="en" altLang="ja-JP" sz="28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0F7B13F-4D3E-2546-B6AB-C22F7CAA9A8D}"/>
              </a:ext>
            </a:extLst>
          </p:cNvPr>
          <p:cNvSpPr txBox="1"/>
          <p:nvPr/>
        </p:nvSpPr>
        <p:spPr>
          <a:xfrm>
            <a:off x="611560" y="1196752"/>
            <a:ext cx="7596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終端条件は</a:t>
            </a:r>
            <a:r>
              <a:rPr kumimoji="1" lang="en-US" altLang="ja-JP" sz="2800"/>
              <a:t>(</a:t>
            </a:r>
            <a:r>
              <a:rPr kumimoji="1" lang="ja-JP" altLang="en-US" sz="2800"/>
              <a:t>原則として</a:t>
            </a:r>
            <a:r>
              <a:rPr kumimoji="1" lang="en-US" altLang="ja-JP" sz="2800"/>
              <a:t>)</a:t>
            </a:r>
            <a:r>
              <a:rPr kumimoji="1" lang="ja-JP" altLang="en-US" sz="2800"/>
              <a:t>関数の最初に記述する</a:t>
            </a: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5B42FDC7-E085-324A-89EF-5B54D171D56B}"/>
              </a:ext>
            </a:extLst>
          </p:cNvPr>
          <p:cNvSpPr/>
          <p:nvPr/>
        </p:nvSpPr>
        <p:spPr>
          <a:xfrm>
            <a:off x="1403648" y="2636912"/>
            <a:ext cx="3024336" cy="79208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D23BC5F-EDC0-C74B-A304-05648CAA5E91}"/>
              </a:ext>
            </a:extLst>
          </p:cNvPr>
          <p:cNvSpPr txBox="1"/>
          <p:nvPr/>
        </p:nvSpPr>
        <p:spPr>
          <a:xfrm>
            <a:off x="5148064" y="277134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終端条件</a:t>
            </a: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151E4907-D3F9-324A-B9B0-DCA6311B673B}"/>
              </a:ext>
            </a:extLst>
          </p:cNvPr>
          <p:cNvCxnSpPr>
            <a:stCxn id="6" idx="1"/>
            <a:endCxn id="5" idx="3"/>
          </p:cNvCxnSpPr>
          <p:nvPr/>
        </p:nvCxnSpPr>
        <p:spPr>
          <a:xfrm flipH="1">
            <a:off x="4427984" y="3032956"/>
            <a:ext cx="72008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314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98E9144C-4BF4-2B43-B7DD-F45390D078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再帰三カ条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81B1B88-98A6-8D42-9A07-A2224A490571}"/>
              </a:ext>
            </a:extLst>
          </p:cNvPr>
          <p:cNvSpPr txBox="1"/>
          <p:nvPr/>
        </p:nvSpPr>
        <p:spPr>
          <a:xfrm>
            <a:off x="443736" y="265388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階乗を計算する関数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36E9527-D6BE-CD42-8C87-5FA60037EF3F}"/>
              </a:ext>
            </a:extLst>
          </p:cNvPr>
          <p:cNvSpPr/>
          <p:nvPr/>
        </p:nvSpPr>
        <p:spPr>
          <a:xfrm>
            <a:off x="1419096" y="3393504"/>
            <a:ext cx="3738880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070C0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FF0000"/>
                </a:solidFill>
                <a:effectLst/>
                <a:latin typeface="Menlo" panose="020B0609030804020204" pitchFamily="49" charset="0"/>
              </a:rPr>
              <a:t>fact</a:t>
            </a:r>
            <a:r>
              <a:rPr lang="en" altLang="ja-JP" b="0">
                <a:effectLst/>
                <a:latin typeface="Menlo" panose="020B0609030804020204" pitchFamily="49" charset="0"/>
              </a:rPr>
              <a:t>(n):</a:t>
            </a:r>
          </a:p>
          <a:p>
            <a:r>
              <a:rPr lang="en" altLang="ja-JP">
                <a:latin typeface="Menlo" panose="020B0609030804020204" pitchFamily="49" charset="0"/>
              </a:rPr>
              <a:t>    </a:t>
            </a:r>
            <a:r>
              <a:rPr lang="en" altLang="ja-JP" b="0">
                <a:solidFill>
                  <a:srgbClr val="0070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b="0">
                <a:effectLst/>
                <a:latin typeface="Menlo" panose="020B0609030804020204" pitchFamily="49" charset="0"/>
              </a:rPr>
              <a:t> n == 1: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        </a:t>
            </a:r>
            <a:r>
              <a:rPr lang="en" altLang="ja-JP" b="0">
                <a:solidFill>
                  <a:srgbClr val="0070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b="0">
                <a:effectLst/>
                <a:latin typeface="Menlo" panose="020B0609030804020204" pitchFamily="49" charset="0"/>
              </a:rPr>
              <a:t> 1</a:t>
            </a:r>
          </a:p>
          <a:p>
            <a:endParaRPr lang="en" altLang="ja-JP">
              <a:latin typeface="Menlo" panose="020B0609030804020204" pitchFamily="49" charset="0"/>
            </a:endParaRP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    </a:t>
            </a:r>
            <a:r>
              <a:rPr lang="en" altLang="ja-JP" b="0">
                <a:solidFill>
                  <a:srgbClr val="0070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b="0">
                <a:effectLst/>
                <a:latin typeface="Menlo" panose="020B0609030804020204" pitchFamily="49" charset="0"/>
              </a:rPr>
              <a:t> n * </a:t>
            </a:r>
            <a:r>
              <a:rPr lang="en" altLang="ja-JP" b="0">
                <a:solidFill>
                  <a:srgbClr val="FF0000"/>
                </a:solidFill>
                <a:effectLst/>
                <a:latin typeface="Menlo" panose="020B0609030804020204" pitchFamily="49" charset="0"/>
              </a:rPr>
              <a:t>fact</a:t>
            </a:r>
            <a:r>
              <a:rPr lang="en" altLang="ja-JP" b="0"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00B050"/>
                </a:solidFill>
                <a:effectLst/>
                <a:latin typeface="Menlo" panose="020B0609030804020204" pitchFamily="49" charset="0"/>
              </a:rPr>
              <a:t>n-1</a:t>
            </a:r>
            <a:r>
              <a:rPr lang="en" altLang="ja-JP" b="0">
                <a:effectLst/>
                <a:latin typeface="Menlo" panose="020B0609030804020204" pitchFamily="49" charset="0"/>
              </a:rPr>
              <a:t>)</a:t>
            </a: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A264238D-0EA1-2F40-82F4-464E825004D6}"/>
              </a:ext>
            </a:extLst>
          </p:cNvPr>
          <p:cNvCxnSpPr>
            <a:cxnSpLocks/>
          </p:cNvCxnSpPr>
          <p:nvPr/>
        </p:nvCxnSpPr>
        <p:spPr>
          <a:xfrm flipV="1">
            <a:off x="2323336" y="3202528"/>
            <a:ext cx="0" cy="193040"/>
          </a:xfrm>
          <a:prstGeom prst="line">
            <a:avLst/>
          </a:prstGeom>
          <a:ln w="127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4E0518B0-010F-2640-BE32-78AB8105A80B}"/>
              </a:ext>
            </a:extLst>
          </p:cNvPr>
          <p:cNvCxnSpPr>
            <a:cxnSpLocks/>
          </p:cNvCxnSpPr>
          <p:nvPr/>
        </p:nvCxnSpPr>
        <p:spPr>
          <a:xfrm flipV="1">
            <a:off x="3837176" y="4878928"/>
            <a:ext cx="0" cy="23368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43317FDD-D8DC-E446-9147-9A03528E5981}"/>
              </a:ext>
            </a:extLst>
          </p:cNvPr>
          <p:cNvCxnSpPr>
            <a:cxnSpLocks/>
          </p:cNvCxnSpPr>
          <p:nvPr/>
        </p:nvCxnSpPr>
        <p:spPr>
          <a:xfrm>
            <a:off x="890776" y="3202528"/>
            <a:ext cx="0" cy="191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21986A68-E3C0-F04D-9EBD-AED18689E24A}"/>
              </a:ext>
            </a:extLst>
          </p:cNvPr>
          <p:cNvCxnSpPr/>
          <p:nvPr/>
        </p:nvCxnSpPr>
        <p:spPr>
          <a:xfrm flipH="1">
            <a:off x="890776" y="3202528"/>
            <a:ext cx="14325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89694B39-3555-E74F-A2B9-62BF0F65290A}"/>
              </a:ext>
            </a:extLst>
          </p:cNvPr>
          <p:cNvCxnSpPr>
            <a:cxnSpLocks/>
          </p:cNvCxnSpPr>
          <p:nvPr/>
        </p:nvCxnSpPr>
        <p:spPr>
          <a:xfrm flipH="1">
            <a:off x="890776" y="5112608"/>
            <a:ext cx="2946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CD091D6-FE5C-0C4C-ABD4-82491D260F14}"/>
              </a:ext>
            </a:extLst>
          </p:cNvPr>
          <p:cNvSpPr txBox="1"/>
          <p:nvPr/>
        </p:nvSpPr>
        <p:spPr>
          <a:xfrm>
            <a:off x="149096" y="5234528"/>
            <a:ext cx="4158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1.  </a:t>
            </a:r>
            <a:r>
              <a:rPr kumimoji="1" lang="ja-JP" altLang="en-US"/>
              <a:t>定義中に</a:t>
            </a:r>
            <a:r>
              <a:rPr kumimoji="1" lang="ja-JP" altLang="en-US">
                <a:solidFill>
                  <a:srgbClr val="0070C0"/>
                </a:solidFill>
              </a:rPr>
              <a:t>自分自身</a:t>
            </a:r>
            <a:r>
              <a:rPr kumimoji="1" lang="ja-JP" altLang="en-US"/>
              <a:t>を呼び出している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96692132-4CBA-CB4A-B76A-EE9FBFEC645C}"/>
              </a:ext>
            </a:extLst>
          </p:cNvPr>
          <p:cNvSpPr txBox="1"/>
          <p:nvPr/>
        </p:nvSpPr>
        <p:spPr>
          <a:xfrm>
            <a:off x="5276825" y="3812128"/>
            <a:ext cx="3466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2.  </a:t>
            </a:r>
            <a:r>
              <a:rPr kumimoji="1" lang="ja-JP" altLang="en-US"/>
              <a:t>関数の最初に</a:t>
            </a:r>
            <a:r>
              <a:rPr lang="ja-JP" altLang="en-US">
                <a:solidFill>
                  <a:srgbClr val="0070C0"/>
                </a:solidFill>
                <a:latin typeface="-apple-system"/>
              </a:rPr>
              <a:t>終端</a:t>
            </a:r>
            <a:r>
              <a:rPr kumimoji="1" lang="ja-JP" altLang="en-US">
                <a:solidFill>
                  <a:srgbClr val="0070C0"/>
                </a:solidFill>
              </a:rPr>
              <a:t>条件</a:t>
            </a:r>
            <a:r>
              <a:rPr kumimoji="1" lang="ja-JP" altLang="en-US"/>
              <a:t>がある</a:t>
            </a:r>
          </a:p>
        </p:txBody>
      </p:sp>
      <p:sp>
        <p:nvSpPr>
          <p:cNvPr id="16" name="右中かっこ 15">
            <a:extLst>
              <a:ext uri="{FF2B5EF4-FFF2-40B4-BE49-F238E27FC236}">
                <a16:creationId xmlns:a16="http://schemas.microsoft.com/office/drawing/2014/main" id="{C38901DB-1B33-4F4F-A6DF-5489668C9D6D}"/>
              </a:ext>
            </a:extLst>
          </p:cNvPr>
          <p:cNvSpPr/>
          <p:nvPr/>
        </p:nvSpPr>
        <p:spPr>
          <a:xfrm>
            <a:off x="3735576" y="3700368"/>
            <a:ext cx="193040" cy="56896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5995D1EB-079A-D340-AE77-82291B65BFCC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3999737" y="3984849"/>
            <a:ext cx="1277088" cy="119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AF29F3F-FEDC-DD48-993D-B4E55B857CEB}"/>
              </a:ext>
            </a:extLst>
          </p:cNvPr>
          <p:cNvSpPr txBox="1"/>
          <p:nvPr/>
        </p:nvSpPr>
        <p:spPr>
          <a:xfrm>
            <a:off x="3923928" y="5661248"/>
            <a:ext cx="4851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3.  </a:t>
            </a:r>
            <a:r>
              <a:rPr kumimoji="1" lang="ja-JP" altLang="en-US"/>
              <a:t>「</a:t>
            </a:r>
            <a:r>
              <a:rPr kumimoji="1" lang="ja-JP" altLang="en-US">
                <a:solidFill>
                  <a:srgbClr val="0070C0"/>
                </a:solidFill>
              </a:rPr>
              <a:t>より小さな問題</a:t>
            </a:r>
            <a:r>
              <a:rPr kumimoji="1" lang="ja-JP" altLang="en-US"/>
              <a:t>」として自分を呼び</a:t>
            </a:r>
            <a:r>
              <a:rPr lang="ja-JP" altLang="en-US"/>
              <a:t>だす</a:t>
            </a:r>
            <a:endParaRPr kumimoji="1" lang="ja-JP" altLang="en-US"/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C016730B-D455-AF40-A843-A34A089FBA9A}"/>
              </a:ext>
            </a:extLst>
          </p:cNvPr>
          <p:cNvCxnSpPr/>
          <p:nvPr/>
        </p:nvCxnSpPr>
        <p:spPr>
          <a:xfrm flipV="1">
            <a:off x="4477256" y="4878928"/>
            <a:ext cx="0" cy="762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6AFE652-73AA-CB4F-A7F2-58CC70C15FED}"/>
              </a:ext>
            </a:extLst>
          </p:cNvPr>
          <p:cNvSpPr txBox="1"/>
          <p:nvPr/>
        </p:nvSpPr>
        <p:spPr>
          <a:xfrm>
            <a:off x="539552" y="1268760"/>
            <a:ext cx="8208912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sz="2000"/>
              <a:t>再帰とは、自分自身を呼び出す関数である</a:t>
            </a:r>
            <a:endParaRPr kumimoji="1" lang="en-US" altLang="ja-JP" sz="200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2000"/>
              <a:t>関数の最初に「終端条件」を記述する</a:t>
            </a:r>
            <a:endParaRPr kumimoji="1" lang="en-US" altLang="ja-JP" sz="200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2000"/>
              <a:t>「解きたい問題より小さな問題」に分解して自分自身を呼び出す</a:t>
            </a:r>
          </a:p>
        </p:txBody>
      </p:sp>
    </p:spTree>
    <p:extLst>
      <p:ext uri="{BB962C8B-B14F-4D97-AF65-F5344CB8AC3E}">
        <p14:creationId xmlns:p14="http://schemas.microsoft.com/office/powerpoint/2010/main" val="4032978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DB1BD10-EE4C-0F4A-AF46-0F66B66D9F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再帰関数の実行のされ方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466CE15-0266-A044-BE08-145C92E55966}"/>
              </a:ext>
            </a:extLst>
          </p:cNvPr>
          <p:cNvSpPr/>
          <p:nvPr/>
        </p:nvSpPr>
        <p:spPr>
          <a:xfrm>
            <a:off x="4932040" y="3212976"/>
            <a:ext cx="3738880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070C0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FF0000"/>
                </a:solidFill>
                <a:effectLst/>
                <a:latin typeface="Menlo" panose="020B0609030804020204" pitchFamily="49" charset="0"/>
              </a:rPr>
              <a:t>fact</a:t>
            </a:r>
            <a:r>
              <a:rPr lang="en" altLang="ja-JP" b="0">
                <a:effectLst/>
                <a:latin typeface="Menlo" panose="020B0609030804020204" pitchFamily="49" charset="0"/>
              </a:rPr>
              <a:t>(n):</a:t>
            </a:r>
          </a:p>
          <a:p>
            <a:r>
              <a:rPr lang="en" altLang="ja-JP">
                <a:latin typeface="Menlo" panose="020B0609030804020204" pitchFamily="49" charset="0"/>
              </a:rPr>
              <a:t>    </a:t>
            </a:r>
            <a:r>
              <a:rPr lang="en" altLang="ja-JP" b="0">
                <a:solidFill>
                  <a:srgbClr val="0070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b="0">
                <a:effectLst/>
                <a:latin typeface="Menlo" panose="020B0609030804020204" pitchFamily="49" charset="0"/>
              </a:rPr>
              <a:t> n == 1: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        </a:t>
            </a:r>
            <a:r>
              <a:rPr lang="en" altLang="ja-JP" b="0">
                <a:solidFill>
                  <a:srgbClr val="0070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b="0">
                <a:effectLst/>
                <a:latin typeface="Menlo" panose="020B0609030804020204" pitchFamily="49" charset="0"/>
              </a:rPr>
              <a:t> 1</a:t>
            </a:r>
          </a:p>
          <a:p>
            <a:endParaRPr lang="en" altLang="ja-JP">
              <a:latin typeface="Menlo" panose="020B0609030804020204" pitchFamily="49" charset="0"/>
            </a:endParaRP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    </a:t>
            </a:r>
            <a:r>
              <a:rPr lang="en" altLang="ja-JP" b="0">
                <a:solidFill>
                  <a:srgbClr val="0070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b="0">
                <a:effectLst/>
                <a:latin typeface="Menlo" panose="020B0609030804020204" pitchFamily="49" charset="0"/>
              </a:rPr>
              <a:t> n * </a:t>
            </a:r>
            <a:r>
              <a:rPr lang="en" altLang="ja-JP" b="0">
                <a:solidFill>
                  <a:srgbClr val="FF0000"/>
                </a:solidFill>
                <a:effectLst/>
                <a:latin typeface="Menlo" panose="020B0609030804020204" pitchFamily="49" charset="0"/>
              </a:rPr>
              <a:t>fact</a:t>
            </a:r>
            <a:r>
              <a:rPr lang="en" altLang="ja-JP" b="0"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00B050"/>
                </a:solidFill>
                <a:effectLst/>
                <a:latin typeface="Menlo" panose="020B0609030804020204" pitchFamily="49" charset="0"/>
              </a:rPr>
              <a:t>n-1</a:t>
            </a:r>
            <a:r>
              <a:rPr lang="en" altLang="ja-JP" b="0">
                <a:effectLst/>
                <a:latin typeface="Menlo" panose="020B0609030804020204" pitchFamily="49" charset="0"/>
              </a:rPr>
              <a:t>)</a:t>
            </a:r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0F9C4F2F-F946-9244-B09A-80150E991B07}"/>
              </a:ext>
            </a:extLst>
          </p:cNvPr>
          <p:cNvGrpSpPr/>
          <p:nvPr/>
        </p:nvGrpSpPr>
        <p:grpSpPr>
          <a:xfrm>
            <a:off x="136520" y="959520"/>
            <a:ext cx="4912391" cy="4999052"/>
            <a:chOff x="136520" y="959520"/>
            <a:chExt cx="4912391" cy="4999052"/>
          </a:xfrm>
        </p:grpSpPr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365C79F5-EF3F-9D4E-8543-AF3D1FF048A5}"/>
                </a:ext>
              </a:extLst>
            </p:cNvPr>
            <p:cNvSpPr txBox="1"/>
            <p:nvPr/>
          </p:nvSpPr>
          <p:spPr>
            <a:xfrm>
              <a:off x="1558920" y="2971200"/>
              <a:ext cx="794128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fact(3)</a:t>
              </a:r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BCE9CA78-752B-9145-9096-A4E922A32AFF}"/>
                </a:ext>
              </a:extLst>
            </p:cNvPr>
            <p:cNvSpPr txBox="1"/>
            <p:nvPr/>
          </p:nvSpPr>
          <p:spPr>
            <a:xfrm>
              <a:off x="1538600" y="4063400"/>
              <a:ext cx="794128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fact(2)</a:t>
              </a:r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F4A7E8DD-B56D-FC45-BE30-9A888335BA00}"/>
                </a:ext>
              </a:extLst>
            </p:cNvPr>
            <p:cNvSpPr txBox="1"/>
            <p:nvPr/>
          </p:nvSpPr>
          <p:spPr>
            <a:xfrm>
              <a:off x="1558920" y="5155600"/>
              <a:ext cx="794128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fact(1)</a:t>
              </a:r>
              <a:endParaRPr kumimoji="1" lang="ja-JP" altLang="en-US"/>
            </a:p>
          </p:txBody>
        </p:sp>
        <p:cxnSp>
          <p:nvCxnSpPr>
            <p:cNvPr id="7" name="カギ線コネクタ 6">
              <a:extLst>
                <a:ext uri="{FF2B5EF4-FFF2-40B4-BE49-F238E27FC236}">
                  <a16:creationId xmlns:a16="http://schemas.microsoft.com/office/drawing/2014/main" id="{6C964E30-F54F-F64D-810F-97ECA978710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987420" y="3656246"/>
              <a:ext cx="1051560" cy="10160"/>
            </a:xfrm>
            <a:prstGeom prst="bentConnector4">
              <a:avLst>
                <a:gd name="adj1" fmla="val 639"/>
                <a:gd name="adj2" fmla="val 23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カギ線コネクタ 7">
              <a:extLst>
                <a:ext uri="{FF2B5EF4-FFF2-40B4-BE49-F238E27FC236}">
                  <a16:creationId xmlns:a16="http://schemas.microsoft.com/office/drawing/2014/main" id="{8C4CDADE-10E4-1044-BF3B-E6F2459CEF1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977260" y="4814486"/>
              <a:ext cx="1051560" cy="10160"/>
            </a:xfrm>
            <a:prstGeom prst="bentConnector4">
              <a:avLst>
                <a:gd name="adj1" fmla="val 639"/>
                <a:gd name="adj2" fmla="val 23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カギ線コネクタ 8">
              <a:extLst>
                <a:ext uri="{FF2B5EF4-FFF2-40B4-BE49-F238E27FC236}">
                  <a16:creationId xmlns:a16="http://schemas.microsoft.com/office/drawing/2014/main" id="{B5631DE4-0D46-5A47-9A82-80DC1DA2EC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53048" y="4349666"/>
              <a:ext cx="30480" cy="1000760"/>
            </a:xfrm>
            <a:prstGeom prst="bentConnector4">
              <a:avLst>
                <a:gd name="adj1" fmla="val -750000"/>
                <a:gd name="adj2" fmla="val 99835"/>
              </a:avLst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カギ線コネクタ 9">
              <a:extLst>
                <a:ext uri="{FF2B5EF4-FFF2-40B4-BE49-F238E27FC236}">
                  <a16:creationId xmlns:a16="http://schemas.microsoft.com/office/drawing/2014/main" id="{6F4156EF-CD16-1148-8365-486581A9D63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93688" y="3160946"/>
              <a:ext cx="30480" cy="1000760"/>
            </a:xfrm>
            <a:prstGeom prst="bentConnector4">
              <a:avLst>
                <a:gd name="adj1" fmla="val -750000"/>
                <a:gd name="adj2" fmla="val 99835"/>
              </a:avLst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99150F67-8943-DA45-8134-9B6EDE4EA972}"/>
                </a:ext>
              </a:extLst>
            </p:cNvPr>
            <p:cNvSpPr txBox="1"/>
            <p:nvPr/>
          </p:nvSpPr>
          <p:spPr>
            <a:xfrm>
              <a:off x="177160" y="350968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呼び出し</a:t>
              </a:r>
            </a:p>
          </p:txBody>
        </p:sp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7CD3AD05-A8BF-D545-8681-CDA81F1C575E}"/>
                </a:ext>
              </a:extLst>
            </p:cNvPr>
            <p:cNvSpPr txBox="1"/>
            <p:nvPr/>
          </p:nvSpPr>
          <p:spPr>
            <a:xfrm>
              <a:off x="136520" y="469840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呼び出し</a:t>
              </a: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B4D86D0-DFF6-274A-BB94-8669F661DF38}"/>
                </a:ext>
              </a:extLst>
            </p:cNvPr>
            <p:cNvSpPr txBox="1"/>
            <p:nvPr/>
          </p:nvSpPr>
          <p:spPr>
            <a:xfrm>
              <a:off x="683568" y="5589240"/>
              <a:ext cx="2723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ここで終端条件にマッチ</a:t>
              </a: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79661134-EDB4-874C-90D8-0E47DD9D773F}"/>
                </a:ext>
              </a:extLst>
            </p:cNvPr>
            <p:cNvSpPr txBox="1"/>
            <p:nvPr/>
          </p:nvSpPr>
          <p:spPr>
            <a:xfrm>
              <a:off x="2767960" y="4759360"/>
              <a:ext cx="11323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/>
                <a:t>fact(1) = 1</a:t>
              </a:r>
              <a:endParaRPr kumimoji="1" lang="ja-JP" altLang="en-US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B24A58C9-49D4-7C48-AB36-B2FB33445692}"/>
                </a:ext>
              </a:extLst>
            </p:cNvPr>
            <p:cNvSpPr txBox="1"/>
            <p:nvPr/>
          </p:nvSpPr>
          <p:spPr>
            <a:xfrm>
              <a:off x="2788280" y="3530000"/>
              <a:ext cx="1963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/>
                <a:t>fact(2) = 2 * fact(1)</a:t>
              </a:r>
              <a:endParaRPr kumimoji="1" lang="ja-JP" altLang="en-US"/>
            </a:p>
          </p:txBody>
        </p:sp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DA004A15-F356-304A-AF33-450FAD52BB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50030" y="1363548"/>
              <a:ext cx="709930" cy="1041231"/>
            </a:xfrm>
            <a:prstGeom prst="rect">
              <a:avLst/>
            </a:prstGeom>
          </p:spPr>
        </p:pic>
        <p:sp>
          <p:nvSpPr>
            <p:cNvPr id="17" name="角丸四角形吹き出し 16">
              <a:extLst>
                <a:ext uri="{FF2B5EF4-FFF2-40B4-BE49-F238E27FC236}">
                  <a16:creationId xmlns:a16="http://schemas.microsoft.com/office/drawing/2014/main" id="{68849028-D7BD-9B49-B5A8-C3393BD24116}"/>
                </a:ext>
              </a:extLst>
            </p:cNvPr>
            <p:cNvSpPr/>
            <p:nvPr/>
          </p:nvSpPr>
          <p:spPr>
            <a:xfrm>
              <a:off x="2341240" y="959520"/>
              <a:ext cx="1849120" cy="629920"/>
            </a:xfrm>
            <a:prstGeom prst="wedgeRoundRectCallout">
              <a:avLst>
                <a:gd name="adj1" fmla="val -52691"/>
                <a:gd name="adj2" fmla="val 75000"/>
                <a:gd name="adj3" fmla="val 1666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B7650999-3892-994A-943C-0A52A4C4109F}"/>
                </a:ext>
              </a:extLst>
            </p:cNvPr>
            <p:cNvSpPr txBox="1"/>
            <p:nvPr/>
          </p:nvSpPr>
          <p:spPr>
            <a:xfrm>
              <a:off x="2402200" y="1132240"/>
              <a:ext cx="17174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fact(3)</a:t>
              </a:r>
              <a:r>
                <a:rPr kumimoji="1" lang="ja-JP" altLang="en-US"/>
                <a:t>ください</a:t>
              </a:r>
            </a:p>
          </p:txBody>
        </p:sp>
        <p:cxnSp>
          <p:nvCxnSpPr>
            <p:cNvPr id="19" name="カギ線コネクタ 18">
              <a:extLst>
                <a:ext uri="{FF2B5EF4-FFF2-40B4-BE49-F238E27FC236}">
                  <a16:creationId xmlns:a16="http://schemas.microsoft.com/office/drawing/2014/main" id="{1AF505D7-8E8E-944C-8D0F-05231918469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997580" y="2518326"/>
              <a:ext cx="1051560" cy="10160"/>
            </a:xfrm>
            <a:prstGeom prst="bentConnector4">
              <a:avLst>
                <a:gd name="adj1" fmla="val 639"/>
                <a:gd name="adj2" fmla="val 23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カギ線コネクタ 19">
              <a:extLst>
                <a:ext uri="{FF2B5EF4-FFF2-40B4-BE49-F238E27FC236}">
                  <a16:creationId xmlns:a16="http://schemas.microsoft.com/office/drawing/2014/main" id="{D1BF4EE6-B77A-4542-A6F2-A81DF52C7B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4008" y="2002706"/>
              <a:ext cx="30480" cy="1000760"/>
            </a:xfrm>
            <a:prstGeom prst="bentConnector4">
              <a:avLst>
                <a:gd name="adj1" fmla="val -750000"/>
                <a:gd name="adj2" fmla="val 99835"/>
              </a:avLst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17A0CF8-EC80-1F43-BC64-647535238BD4}"/>
                </a:ext>
              </a:extLst>
            </p:cNvPr>
            <p:cNvSpPr txBox="1"/>
            <p:nvPr/>
          </p:nvSpPr>
          <p:spPr>
            <a:xfrm>
              <a:off x="2747640" y="2310800"/>
              <a:ext cx="23012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/>
                <a:t>fact(3) = 3 * fact(2) = 6</a:t>
              </a:r>
              <a:endParaRPr kumimoji="1" lang="ja-JP" altLang="en-US"/>
            </a:p>
          </p:txBody>
        </p:sp>
      </p:grp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FEAC725-AFEE-A243-89DE-DBB057B7BA4A}"/>
              </a:ext>
            </a:extLst>
          </p:cNvPr>
          <p:cNvSpPr txBox="1"/>
          <p:nvPr/>
        </p:nvSpPr>
        <p:spPr>
          <a:xfrm>
            <a:off x="2195736" y="6165304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再帰は「行って帰って」来る</a:t>
            </a:r>
          </a:p>
        </p:txBody>
      </p:sp>
    </p:spTree>
    <p:extLst>
      <p:ext uri="{BB962C8B-B14F-4D97-AF65-F5344CB8AC3E}">
        <p14:creationId xmlns:p14="http://schemas.microsoft.com/office/powerpoint/2010/main" val="40591789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BCF925D-818D-C140-A243-7E81D1CDD7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今日これだけは覚えて欲しい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F02C4D2-6999-9A4C-B41F-A7A219A1790B}"/>
              </a:ext>
            </a:extLst>
          </p:cNvPr>
          <p:cNvSpPr txBox="1"/>
          <p:nvPr/>
        </p:nvSpPr>
        <p:spPr>
          <a:xfrm>
            <a:off x="539552" y="1844824"/>
            <a:ext cx="8043272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sz="2800"/>
              <a:t>再帰とは、自分自身を呼び出す関数である</a:t>
            </a:r>
            <a:endParaRPr kumimoji="1" lang="en-US" altLang="ja-JP" sz="280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2800"/>
              <a:t>関数の最初に「終端条件」を記述する</a:t>
            </a:r>
            <a:endParaRPr kumimoji="1" lang="en-US" altLang="ja-JP" sz="280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2800"/>
              <a:t>「解きたい問題より小さな問題」に分解して自分自身を呼び出す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7460383-F583-F74F-A802-BE339AB712AF}"/>
              </a:ext>
            </a:extLst>
          </p:cNvPr>
          <p:cNvSpPr txBox="1"/>
          <p:nvPr/>
        </p:nvSpPr>
        <p:spPr>
          <a:xfrm>
            <a:off x="467544" y="1124744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再帰三カ条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43830DE-890E-DC49-9195-6CB6F37CBA20}"/>
              </a:ext>
            </a:extLst>
          </p:cNvPr>
          <p:cNvSpPr txBox="1"/>
          <p:nvPr/>
        </p:nvSpPr>
        <p:spPr>
          <a:xfrm>
            <a:off x="467544" y="4005064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再帰は「行って帰って」来る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9E662195-1DD7-1E47-8514-0F382A83C4F6}"/>
              </a:ext>
            </a:extLst>
          </p:cNvPr>
          <p:cNvGrpSpPr/>
          <p:nvPr/>
        </p:nvGrpSpPr>
        <p:grpSpPr>
          <a:xfrm>
            <a:off x="5508104" y="3717032"/>
            <a:ext cx="3057272" cy="3004424"/>
            <a:chOff x="136520" y="959520"/>
            <a:chExt cx="5160506" cy="5071302"/>
          </a:xfrm>
        </p:grpSpPr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7AB00975-4AA8-B547-B01D-338636B67D30}"/>
                </a:ext>
              </a:extLst>
            </p:cNvPr>
            <p:cNvSpPr txBox="1"/>
            <p:nvPr/>
          </p:nvSpPr>
          <p:spPr>
            <a:xfrm>
              <a:off x="1558919" y="2971199"/>
              <a:ext cx="928624" cy="4415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/>
                <a:t>fact(3)</a:t>
              </a:r>
              <a:endParaRPr kumimoji="1" lang="ja-JP" altLang="en-US" sz="1100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6F40A28F-2D25-5D42-9204-8484B279338D}"/>
                </a:ext>
              </a:extLst>
            </p:cNvPr>
            <p:cNvSpPr txBox="1"/>
            <p:nvPr/>
          </p:nvSpPr>
          <p:spPr>
            <a:xfrm>
              <a:off x="1538599" y="4063399"/>
              <a:ext cx="928624" cy="4415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/>
                <a:t>fact(2)</a:t>
              </a:r>
              <a:endParaRPr kumimoji="1" lang="ja-JP" altLang="en-US" sz="1100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2BB9B76B-09DB-8348-BDBB-DC1EFC7169F9}"/>
                </a:ext>
              </a:extLst>
            </p:cNvPr>
            <p:cNvSpPr txBox="1"/>
            <p:nvPr/>
          </p:nvSpPr>
          <p:spPr>
            <a:xfrm>
              <a:off x="1558919" y="5155599"/>
              <a:ext cx="928624" cy="44158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/>
                <a:t>fact(1)</a:t>
              </a:r>
              <a:endParaRPr kumimoji="1" lang="ja-JP" altLang="en-US" sz="1100"/>
            </a:p>
          </p:txBody>
        </p:sp>
        <p:cxnSp>
          <p:nvCxnSpPr>
            <p:cNvPr id="10" name="カギ線コネクタ 9">
              <a:extLst>
                <a:ext uri="{FF2B5EF4-FFF2-40B4-BE49-F238E27FC236}">
                  <a16:creationId xmlns:a16="http://schemas.microsoft.com/office/drawing/2014/main" id="{A5C75D70-3D9F-DB4F-85F4-89E9853DB83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987420" y="3656246"/>
              <a:ext cx="1051560" cy="10160"/>
            </a:xfrm>
            <a:prstGeom prst="bentConnector4">
              <a:avLst>
                <a:gd name="adj1" fmla="val 639"/>
                <a:gd name="adj2" fmla="val 23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カギ線コネクタ 10">
              <a:extLst>
                <a:ext uri="{FF2B5EF4-FFF2-40B4-BE49-F238E27FC236}">
                  <a16:creationId xmlns:a16="http://schemas.microsoft.com/office/drawing/2014/main" id="{B863320F-A961-784C-B7B2-2EDA7132BFE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977260" y="4814486"/>
              <a:ext cx="1051560" cy="10160"/>
            </a:xfrm>
            <a:prstGeom prst="bentConnector4">
              <a:avLst>
                <a:gd name="adj1" fmla="val 639"/>
                <a:gd name="adj2" fmla="val 23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カギ線コネクタ 11">
              <a:extLst>
                <a:ext uri="{FF2B5EF4-FFF2-40B4-BE49-F238E27FC236}">
                  <a16:creationId xmlns:a16="http://schemas.microsoft.com/office/drawing/2014/main" id="{BE0DABA4-462F-DA40-A01D-E75CD0135D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53048" y="4349666"/>
              <a:ext cx="30480" cy="1000760"/>
            </a:xfrm>
            <a:prstGeom prst="bentConnector4">
              <a:avLst>
                <a:gd name="adj1" fmla="val -750000"/>
                <a:gd name="adj2" fmla="val 99835"/>
              </a:avLst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カギ線コネクタ 12">
              <a:extLst>
                <a:ext uri="{FF2B5EF4-FFF2-40B4-BE49-F238E27FC236}">
                  <a16:creationId xmlns:a16="http://schemas.microsoft.com/office/drawing/2014/main" id="{A84E966A-434E-C049-B4A4-EBF12CDF67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93688" y="3160946"/>
              <a:ext cx="30480" cy="1000760"/>
            </a:xfrm>
            <a:prstGeom prst="bentConnector4">
              <a:avLst>
                <a:gd name="adj1" fmla="val -750000"/>
                <a:gd name="adj2" fmla="val 99835"/>
              </a:avLst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B7962275-9A49-1345-AF4D-AD543ACCEEBF}"/>
                </a:ext>
              </a:extLst>
            </p:cNvPr>
            <p:cNvSpPr txBox="1"/>
            <p:nvPr/>
          </p:nvSpPr>
          <p:spPr>
            <a:xfrm>
              <a:off x="136520" y="3511976"/>
              <a:ext cx="1264141" cy="4415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呼び出し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05D35871-2CA6-E44E-AF41-42B203FE3A2F}"/>
                </a:ext>
              </a:extLst>
            </p:cNvPr>
            <p:cNvSpPr txBox="1"/>
            <p:nvPr/>
          </p:nvSpPr>
          <p:spPr>
            <a:xfrm>
              <a:off x="136520" y="4698399"/>
              <a:ext cx="1264141" cy="4415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呼び出し</a:t>
              </a: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B202E7FF-2A32-4B44-A7CB-7805BB2BB798}"/>
                </a:ext>
              </a:extLst>
            </p:cNvPr>
            <p:cNvSpPr txBox="1"/>
            <p:nvPr/>
          </p:nvSpPr>
          <p:spPr>
            <a:xfrm>
              <a:off x="683568" y="5589239"/>
              <a:ext cx="2930902" cy="4415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ここで終端条件にマッチ</a:t>
              </a: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FA9891F4-CFB4-FC48-B0C7-2BB0CBDC0C37}"/>
                </a:ext>
              </a:extLst>
            </p:cNvPr>
            <p:cNvSpPr txBox="1"/>
            <p:nvPr/>
          </p:nvSpPr>
          <p:spPr>
            <a:xfrm>
              <a:off x="2767960" y="4759359"/>
              <a:ext cx="1315552" cy="4415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100"/>
                <a:t>fact(1) = 1</a:t>
              </a:r>
              <a:endParaRPr kumimoji="1" lang="ja-JP" altLang="en-US" sz="110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4EDEA7FF-6302-1F47-892C-EFDB39E80355}"/>
                </a:ext>
              </a:extLst>
            </p:cNvPr>
            <p:cNvSpPr txBox="1"/>
            <p:nvPr/>
          </p:nvSpPr>
          <p:spPr>
            <a:xfrm>
              <a:off x="2788279" y="3530000"/>
              <a:ext cx="2162460" cy="4415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100"/>
                <a:t>fact(2) = 2 * fact(1)</a:t>
              </a:r>
              <a:endParaRPr kumimoji="1" lang="ja-JP" altLang="en-US" sz="1100"/>
            </a:p>
          </p:txBody>
        </p:sp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3ED23045-8EA6-E642-AD37-A2925F2934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50030" y="1363548"/>
              <a:ext cx="709930" cy="1041231"/>
            </a:xfrm>
            <a:prstGeom prst="rect">
              <a:avLst/>
            </a:prstGeom>
          </p:spPr>
        </p:pic>
        <p:sp>
          <p:nvSpPr>
            <p:cNvPr id="20" name="角丸四角形吹き出し 19">
              <a:extLst>
                <a:ext uri="{FF2B5EF4-FFF2-40B4-BE49-F238E27FC236}">
                  <a16:creationId xmlns:a16="http://schemas.microsoft.com/office/drawing/2014/main" id="{E00BE0F4-9DF1-EE47-8803-B0D3F2778BDF}"/>
                </a:ext>
              </a:extLst>
            </p:cNvPr>
            <p:cNvSpPr/>
            <p:nvPr/>
          </p:nvSpPr>
          <p:spPr>
            <a:xfrm>
              <a:off x="2341240" y="959520"/>
              <a:ext cx="1849120" cy="629920"/>
            </a:xfrm>
            <a:prstGeom prst="wedgeRoundRectCallout">
              <a:avLst>
                <a:gd name="adj1" fmla="val -52691"/>
                <a:gd name="adj2" fmla="val 75000"/>
                <a:gd name="adj3" fmla="val 1666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4BC91910-318A-5540-9C7D-3A716493323E}"/>
                </a:ext>
              </a:extLst>
            </p:cNvPr>
            <p:cNvSpPr txBox="1"/>
            <p:nvPr/>
          </p:nvSpPr>
          <p:spPr>
            <a:xfrm>
              <a:off x="2402199" y="1132241"/>
              <a:ext cx="1881059" cy="4415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/>
                <a:t>fact(3)</a:t>
              </a:r>
              <a:r>
                <a:rPr kumimoji="1" lang="ja-JP" altLang="en-US" sz="1100"/>
                <a:t>ください</a:t>
              </a:r>
            </a:p>
          </p:txBody>
        </p:sp>
        <p:cxnSp>
          <p:nvCxnSpPr>
            <p:cNvPr id="22" name="カギ線コネクタ 21">
              <a:extLst>
                <a:ext uri="{FF2B5EF4-FFF2-40B4-BE49-F238E27FC236}">
                  <a16:creationId xmlns:a16="http://schemas.microsoft.com/office/drawing/2014/main" id="{62F7A01A-B2BD-EF48-9C2E-F01511E82CA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997580" y="2518326"/>
              <a:ext cx="1051560" cy="10160"/>
            </a:xfrm>
            <a:prstGeom prst="bentConnector4">
              <a:avLst>
                <a:gd name="adj1" fmla="val 639"/>
                <a:gd name="adj2" fmla="val 2350000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カギ線コネクタ 22">
              <a:extLst>
                <a:ext uri="{FF2B5EF4-FFF2-40B4-BE49-F238E27FC236}">
                  <a16:creationId xmlns:a16="http://schemas.microsoft.com/office/drawing/2014/main" id="{625F0839-E723-674C-898C-47534F20BC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4008" y="2002706"/>
              <a:ext cx="30480" cy="1000760"/>
            </a:xfrm>
            <a:prstGeom prst="bentConnector4">
              <a:avLst>
                <a:gd name="adj1" fmla="val -750000"/>
                <a:gd name="adj2" fmla="val 99835"/>
              </a:avLst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090FF83-054D-D74B-B3B7-213ED2B2093A}"/>
                </a:ext>
              </a:extLst>
            </p:cNvPr>
            <p:cNvSpPr txBox="1"/>
            <p:nvPr/>
          </p:nvSpPr>
          <p:spPr>
            <a:xfrm>
              <a:off x="2747639" y="2310799"/>
              <a:ext cx="2549387" cy="4415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100"/>
                <a:t>fact(3) = 3 * fact(2) = 6</a:t>
              </a:r>
              <a:endParaRPr kumimoji="1" lang="ja-JP" alt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34068950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7C75564-0EC1-2E41-BCBC-09062F2FCD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：階段の登り方問題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9D5D664-9FD8-2449-8C29-C79116141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79512" y="2420888"/>
            <a:ext cx="1982030" cy="2334852"/>
          </a:xfrm>
          <a:prstGeom prst="rect">
            <a:avLst/>
          </a:prstGeom>
        </p:spPr>
      </p:pic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651BC618-6EEE-8541-83A7-5E489FD96814}"/>
              </a:ext>
            </a:extLst>
          </p:cNvPr>
          <p:cNvGrpSpPr/>
          <p:nvPr/>
        </p:nvGrpSpPr>
        <p:grpSpPr>
          <a:xfrm>
            <a:off x="2647542" y="3222998"/>
            <a:ext cx="1974424" cy="1480818"/>
            <a:chOff x="3287688" y="2996952"/>
            <a:chExt cx="2304256" cy="1728192"/>
          </a:xfrm>
        </p:grpSpPr>
        <p:cxnSp>
          <p:nvCxnSpPr>
            <p:cNvPr id="34" name="直線コネクタ 33">
              <a:extLst>
                <a:ext uri="{FF2B5EF4-FFF2-40B4-BE49-F238E27FC236}">
                  <a16:creationId xmlns:a16="http://schemas.microsoft.com/office/drawing/2014/main" id="{C5B0A6D7-2BDB-DF47-94F6-A0B9B1A72A1C}"/>
                </a:ext>
              </a:extLst>
            </p:cNvPr>
            <p:cNvCxnSpPr/>
            <p:nvPr/>
          </p:nvCxnSpPr>
          <p:spPr>
            <a:xfrm>
              <a:off x="3863752" y="4149080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2779E234-A33E-A14A-A387-E0701FF816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63752" y="4149080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>
              <a:extLst>
                <a:ext uri="{FF2B5EF4-FFF2-40B4-BE49-F238E27FC236}">
                  <a16:creationId xmlns:a16="http://schemas.microsoft.com/office/drawing/2014/main" id="{79D44B33-1567-6040-8E57-B707C24FC3A8}"/>
                </a:ext>
              </a:extLst>
            </p:cNvPr>
            <p:cNvCxnSpPr/>
            <p:nvPr/>
          </p:nvCxnSpPr>
          <p:spPr>
            <a:xfrm>
              <a:off x="4439816" y="3573016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524D1B8A-1108-7849-BD7B-971B022DD6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39816" y="3573016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5142DC00-5693-2F4A-95AD-E18BC6DCA73B}"/>
                </a:ext>
              </a:extLst>
            </p:cNvPr>
            <p:cNvCxnSpPr/>
            <p:nvPr/>
          </p:nvCxnSpPr>
          <p:spPr>
            <a:xfrm>
              <a:off x="5015880" y="2996952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>
              <a:extLst>
                <a:ext uri="{FF2B5EF4-FFF2-40B4-BE49-F238E27FC236}">
                  <a16:creationId xmlns:a16="http://schemas.microsoft.com/office/drawing/2014/main" id="{BBEAE8B2-5B95-254D-A127-DA4D47049C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5880" y="2996952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コネクタ 39">
              <a:extLst>
                <a:ext uri="{FF2B5EF4-FFF2-40B4-BE49-F238E27FC236}">
                  <a16:creationId xmlns:a16="http://schemas.microsoft.com/office/drawing/2014/main" id="{79B7E096-979E-A34C-AC4C-E26C16A86E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7688" y="4725144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フリーフォーム 5">
            <a:extLst>
              <a:ext uri="{FF2B5EF4-FFF2-40B4-BE49-F238E27FC236}">
                <a16:creationId xmlns:a16="http://schemas.microsoft.com/office/drawing/2014/main" id="{A31D25B8-AF8D-1742-9496-4372D9D4F4CD}"/>
              </a:ext>
            </a:extLst>
          </p:cNvPr>
          <p:cNvSpPr/>
          <p:nvPr/>
        </p:nvSpPr>
        <p:spPr>
          <a:xfrm>
            <a:off x="2699943" y="4046932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 6">
            <a:extLst>
              <a:ext uri="{FF2B5EF4-FFF2-40B4-BE49-F238E27FC236}">
                <a16:creationId xmlns:a16="http://schemas.microsoft.com/office/drawing/2014/main" id="{FC60C842-9DE0-1743-A607-A51592D42A55}"/>
              </a:ext>
            </a:extLst>
          </p:cNvPr>
          <p:cNvSpPr/>
          <p:nvPr/>
        </p:nvSpPr>
        <p:spPr>
          <a:xfrm>
            <a:off x="3264550" y="3562443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フリーフォーム 7">
            <a:extLst>
              <a:ext uri="{FF2B5EF4-FFF2-40B4-BE49-F238E27FC236}">
                <a16:creationId xmlns:a16="http://schemas.microsoft.com/office/drawing/2014/main" id="{A168A4CB-5CA7-EF48-A469-A89762314765}"/>
              </a:ext>
            </a:extLst>
          </p:cNvPr>
          <p:cNvSpPr/>
          <p:nvPr/>
        </p:nvSpPr>
        <p:spPr>
          <a:xfrm>
            <a:off x="3816808" y="3068837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813CD8B2-7C4E-1F41-B90F-0678170E55C0}"/>
              </a:ext>
            </a:extLst>
          </p:cNvPr>
          <p:cNvGrpSpPr/>
          <p:nvPr/>
        </p:nvGrpSpPr>
        <p:grpSpPr>
          <a:xfrm>
            <a:off x="4683667" y="3222998"/>
            <a:ext cx="1974424" cy="1480818"/>
            <a:chOff x="3287688" y="2996952"/>
            <a:chExt cx="2304256" cy="1728192"/>
          </a:xfrm>
        </p:grpSpPr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473878A3-2187-5E45-B2EC-58B5D96218B7}"/>
                </a:ext>
              </a:extLst>
            </p:cNvPr>
            <p:cNvCxnSpPr/>
            <p:nvPr/>
          </p:nvCxnSpPr>
          <p:spPr>
            <a:xfrm>
              <a:off x="3863752" y="4149080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9CE5F23C-0DD1-F749-8BC7-A1E87E238F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63752" y="4149080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0A1E711A-3F5C-9B42-B8EB-8B6BD296DBDA}"/>
                </a:ext>
              </a:extLst>
            </p:cNvPr>
            <p:cNvCxnSpPr/>
            <p:nvPr/>
          </p:nvCxnSpPr>
          <p:spPr>
            <a:xfrm>
              <a:off x="4439816" y="3573016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>
              <a:extLst>
                <a:ext uri="{FF2B5EF4-FFF2-40B4-BE49-F238E27FC236}">
                  <a16:creationId xmlns:a16="http://schemas.microsoft.com/office/drawing/2014/main" id="{AE8E52E6-4AA2-B643-A55A-D31AED30C9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39816" y="3573016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コネクタ 30">
              <a:extLst>
                <a:ext uri="{FF2B5EF4-FFF2-40B4-BE49-F238E27FC236}">
                  <a16:creationId xmlns:a16="http://schemas.microsoft.com/office/drawing/2014/main" id="{7248A335-AFF0-CA48-B34A-D11F1C140F2E}"/>
                </a:ext>
              </a:extLst>
            </p:cNvPr>
            <p:cNvCxnSpPr/>
            <p:nvPr/>
          </p:nvCxnSpPr>
          <p:spPr>
            <a:xfrm>
              <a:off x="5015880" y="2996952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16CD9457-707B-C54A-B6DF-9B4E6CFA33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5880" y="2996952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56127578-08E6-244A-B635-FCDC2E480C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7688" y="4725144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91F4CF29-A72E-CE45-A4AB-48079D289816}"/>
              </a:ext>
            </a:extLst>
          </p:cNvPr>
          <p:cNvGrpSpPr/>
          <p:nvPr/>
        </p:nvGrpSpPr>
        <p:grpSpPr>
          <a:xfrm>
            <a:off x="6719792" y="3222998"/>
            <a:ext cx="1974424" cy="1480818"/>
            <a:chOff x="3287688" y="2996952"/>
            <a:chExt cx="2304256" cy="1728192"/>
          </a:xfrm>
        </p:grpSpPr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8C2560CA-3F81-8443-8A9A-D1EF12746875}"/>
                </a:ext>
              </a:extLst>
            </p:cNvPr>
            <p:cNvCxnSpPr/>
            <p:nvPr/>
          </p:nvCxnSpPr>
          <p:spPr>
            <a:xfrm>
              <a:off x="3863752" y="4149080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A512CE06-8E03-3647-AED1-2326F0A109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63752" y="4149080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>
              <a:extLst>
                <a:ext uri="{FF2B5EF4-FFF2-40B4-BE49-F238E27FC236}">
                  <a16:creationId xmlns:a16="http://schemas.microsoft.com/office/drawing/2014/main" id="{8D3D1334-27E9-8F4C-922F-73F8F9DC0EC6}"/>
                </a:ext>
              </a:extLst>
            </p:cNvPr>
            <p:cNvCxnSpPr/>
            <p:nvPr/>
          </p:nvCxnSpPr>
          <p:spPr>
            <a:xfrm>
              <a:off x="4439816" y="3573016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46420269-7C93-4348-BB25-0C0E5E57CF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39816" y="3573016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>
              <a:extLst>
                <a:ext uri="{FF2B5EF4-FFF2-40B4-BE49-F238E27FC236}">
                  <a16:creationId xmlns:a16="http://schemas.microsoft.com/office/drawing/2014/main" id="{724F1D2F-7C28-A347-85B5-BCE3EC456851}"/>
                </a:ext>
              </a:extLst>
            </p:cNvPr>
            <p:cNvCxnSpPr/>
            <p:nvPr/>
          </p:nvCxnSpPr>
          <p:spPr>
            <a:xfrm>
              <a:off x="5015880" y="2996952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70FCB173-3CF0-A94F-81D0-EE4E9A4BF4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5880" y="2996952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BD9DE311-815F-AA49-BC78-910752CAA1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7688" y="4725144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フリーフォーム 10">
            <a:extLst>
              <a:ext uri="{FF2B5EF4-FFF2-40B4-BE49-F238E27FC236}">
                <a16:creationId xmlns:a16="http://schemas.microsoft.com/office/drawing/2014/main" id="{48E54AB9-5593-C540-AAE6-5F8406C6FE6D}"/>
              </a:ext>
            </a:extLst>
          </p:cNvPr>
          <p:cNvSpPr/>
          <p:nvPr/>
        </p:nvSpPr>
        <p:spPr>
          <a:xfrm>
            <a:off x="4745368" y="4025108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フリーフォーム 11">
            <a:extLst>
              <a:ext uri="{FF2B5EF4-FFF2-40B4-BE49-F238E27FC236}">
                <a16:creationId xmlns:a16="http://schemas.microsoft.com/office/drawing/2014/main" id="{0D1ED79B-0D14-AF4F-B3B7-C91A11C44CB5}"/>
              </a:ext>
            </a:extLst>
          </p:cNvPr>
          <p:cNvSpPr/>
          <p:nvPr/>
        </p:nvSpPr>
        <p:spPr>
          <a:xfrm>
            <a:off x="7830405" y="3037896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フリーフォーム 12">
            <a:extLst>
              <a:ext uri="{FF2B5EF4-FFF2-40B4-BE49-F238E27FC236}">
                <a16:creationId xmlns:a16="http://schemas.microsoft.com/office/drawing/2014/main" id="{3E2355E1-FA26-AE4F-9CB3-3C22195E53CC}"/>
              </a:ext>
            </a:extLst>
          </p:cNvPr>
          <p:cNvSpPr/>
          <p:nvPr/>
        </p:nvSpPr>
        <p:spPr>
          <a:xfrm>
            <a:off x="5362375" y="2852793"/>
            <a:ext cx="1048913" cy="1326475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フリーフォーム 13">
            <a:extLst>
              <a:ext uri="{FF2B5EF4-FFF2-40B4-BE49-F238E27FC236}">
                <a16:creationId xmlns:a16="http://schemas.microsoft.com/office/drawing/2014/main" id="{5679929F-139D-0947-9F9A-19F87F080583}"/>
              </a:ext>
            </a:extLst>
          </p:cNvPr>
          <p:cNvSpPr/>
          <p:nvPr/>
        </p:nvSpPr>
        <p:spPr>
          <a:xfrm>
            <a:off x="6904894" y="3346399"/>
            <a:ext cx="1048913" cy="1326475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680C007-D53E-B449-9C03-1334C38B30F7}"/>
              </a:ext>
            </a:extLst>
          </p:cNvPr>
          <p:cNvSpPr txBox="1"/>
          <p:nvPr/>
        </p:nvSpPr>
        <p:spPr>
          <a:xfrm>
            <a:off x="2770944" y="2359187"/>
            <a:ext cx="1364209" cy="316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3 = 1 + 1 + 1</a:t>
            </a:r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411B93C-F190-4F42-9381-1951E0AE89B1}"/>
              </a:ext>
            </a:extLst>
          </p:cNvPr>
          <p:cNvSpPr txBox="1"/>
          <p:nvPr/>
        </p:nvSpPr>
        <p:spPr>
          <a:xfrm>
            <a:off x="5300675" y="2359187"/>
            <a:ext cx="998845" cy="316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3 = 1 + 2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9FFA287-E0B0-3945-91C5-90B00B13CE25}"/>
              </a:ext>
            </a:extLst>
          </p:cNvPr>
          <p:cNvSpPr txBox="1"/>
          <p:nvPr/>
        </p:nvSpPr>
        <p:spPr>
          <a:xfrm>
            <a:off x="7460201" y="2359187"/>
            <a:ext cx="998845" cy="316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3 = 2 + 1</a:t>
            </a:r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0DCB6E5-98BF-E148-B492-DA9E1EF24BAC}"/>
              </a:ext>
            </a:extLst>
          </p:cNvPr>
          <p:cNvSpPr txBox="1"/>
          <p:nvPr/>
        </p:nvSpPr>
        <p:spPr>
          <a:xfrm>
            <a:off x="323528" y="1340768"/>
            <a:ext cx="85689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/>
              <a:t>n</a:t>
            </a:r>
            <a:r>
              <a:rPr lang="ja-JP" altLang="en-US" sz="2000"/>
              <a:t>段の階段を</a:t>
            </a:r>
            <a:r>
              <a:rPr lang="en-US" altLang="ja-JP" sz="2000"/>
              <a:t>1</a:t>
            </a:r>
            <a:r>
              <a:rPr lang="ja-JP" altLang="en-US" sz="2000"/>
              <a:t>段もしくは</a:t>
            </a:r>
            <a:r>
              <a:rPr lang="en-US" altLang="ja-JP" sz="2000"/>
              <a:t>2</a:t>
            </a:r>
            <a:r>
              <a:rPr lang="ja-JP" altLang="en-US" sz="2000"/>
              <a:t>段を混ぜて登る時、何通りの登り方があるか？</a:t>
            </a:r>
            <a:endParaRPr kumimoji="1" lang="en-US" altLang="ja-JP" sz="2000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9A33E030-05EC-9048-B39E-268E5E116E2C}"/>
              </a:ext>
            </a:extLst>
          </p:cNvPr>
          <p:cNvSpPr txBox="1"/>
          <p:nvPr/>
        </p:nvSpPr>
        <p:spPr>
          <a:xfrm>
            <a:off x="971600" y="5445224"/>
            <a:ext cx="7412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n</a:t>
            </a:r>
            <a:r>
              <a:rPr lang="ja-JP" altLang="en-US" sz="2400"/>
              <a:t>段の階段の登り方の数を返す関数</a:t>
            </a:r>
            <a:r>
              <a:rPr lang="en-US" altLang="ja-JP" sz="2400"/>
              <a:t> kaidan(n)</a:t>
            </a:r>
            <a:r>
              <a:rPr lang="ja-JP" altLang="en-US" sz="2400"/>
              <a:t>が欲しい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2600473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93ABC157-9175-9E49-A4E0-C5BFB8BB1D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：階段の登り方問題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577C8E88-F3D5-D543-B2D9-363409945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51520" y="1052736"/>
            <a:ext cx="1982030" cy="2334852"/>
          </a:xfrm>
          <a:prstGeom prst="rect">
            <a:avLst/>
          </a:prstGeom>
        </p:spPr>
      </p:pic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BC149987-5704-5445-AC5A-3B05A401A336}"/>
              </a:ext>
            </a:extLst>
          </p:cNvPr>
          <p:cNvGrpSpPr/>
          <p:nvPr/>
        </p:nvGrpSpPr>
        <p:grpSpPr>
          <a:xfrm>
            <a:off x="2719550" y="1854846"/>
            <a:ext cx="1974424" cy="1480818"/>
            <a:chOff x="3287688" y="2996952"/>
            <a:chExt cx="2304256" cy="1728192"/>
          </a:xfrm>
        </p:grpSpPr>
        <p:cxnSp>
          <p:nvCxnSpPr>
            <p:cNvPr id="5" name="直線コネクタ 4">
              <a:extLst>
                <a:ext uri="{FF2B5EF4-FFF2-40B4-BE49-F238E27FC236}">
                  <a16:creationId xmlns:a16="http://schemas.microsoft.com/office/drawing/2014/main" id="{2692AFE9-CAEC-B140-A593-9F42F0308E24}"/>
                </a:ext>
              </a:extLst>
            </p:cNvPr>
            <p:cNvCxnSpPr/>
            <p:nvPr/>
          </p:nvCxnSpPr>
          <p:spPr>
            <a:xfrm>
              <a:off x="3863752" y="4149080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546D346D-C8E9-4240-9FD3-10240127D11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63752" y="4149080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FE1E0924-6A71-F040-9F67-E31DC1DB279A}"/>
                </a:ext>
              </a:extLst>
            </p:cNvPr>
            <p:cNvCxnSpPr/>
            <p:nvPr/>
          </p:nvCxnSpPr>
          <p:spPr>
            <a:xfrm>
              <a:off x="4439816" y="3573016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DF50BDDC-30FA-FA45-8A95-0A8C64A9FE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39816" y="3573016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6789A923-BB67-434A-BEAA-B530EF30C6F7}"/>
                </a:ext>
              </a:extLst>
            </p:cNvPr>
            <p:cNvCxnSpPr/>
            <p:nvPr/>
          </p:nvCxnSpPr>
          <p:spPr>
            <a:xfrm>
              <a:off x="5015880" y="2996952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>
              <a:extLst>
                <a:ext uri="{FF2B5EF4-FFF2-40B4-BE49-F238E27FC236}">
                  <a16:creationId xmlns:a16="http://schemas.microsoft.com/office/drawing/2014/main" id="{AAD212C6-D8BF-AD4B-90D1-3D44FC7EF4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5880" y="2996952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7FA6BD77-39A0-1540-96EA-91F656CE48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7688" y="4725144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フリーフォーム 11">
            <a:extLst>
              <a:ext uri="{FF2B5EF4-FFF2-40B4-BE49-F238E27FC236}">
                <a16:creationId xmlns:a16="http://schemas.microsoft.com/office/drawing/2014/main" id="{42178883-BD81-A44F-9E51-96FAF20E9CCA}"/>
              </a:ext>
            </a:extLst>
          </p:cNvPr>
          <p:cNvSpPr/>
          <p:nvPr/>
        </p:nvSpPr>
        <p:spPr>
          <a:xfrm>
            <a:off x="2771951" y="2678780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フリーフォーム 12">
            <a:extLst>
              <a:ext uri="{FF2B5EF4-FFF2-40B4-BE49-F238E27FC236}">
                <a16:creationId xmlns:a16="http://schemas.microsoft.com/office/drawing/2014/main" id="{A590FF50-B9FE-EC4A-9ED2-A4BFBB27891C}"/>
              </a:ext>
            </a:extLst>
          </p:cNvPr>
          <p:cNvSpPr/>
          <p:nvPr/>
        </p:nvSpPr>
        <p:spPr>
          <a:xfrm>
            <a:off x="3336558" y="2194291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フリーフォーム 13">
            <a:extLst>
              <a:ext uri="{FF2B5EF4-FFF2-40B4-BE49-F238E27FC236}">
                <a16:creationId xmlns:a16="http://schemas.microsoft.com/office/drawing/2014/main" id="{6C09AEFA-A83F-1F42-AB14-53F4EAC5C2AA}"/>
              </a:ext>
            </a:extLst>
          </p:cNvPr>
          <p:cNvSpPr/>
          <p:nvPr/>
        </p:nvSpPr>
        <p:spPr>
          <a:xfrm>
            <a:off x="3888816" y="1700685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AEC5367F-1572-6941-92E7-22C89A00CCC3}"/>
              </a:ext>
            </a:extLst>
          </p:cNvPr>
          <p:cNvGrpSpPr/>
          <p:nvPr/>
        </p:nvGrpSpPr>
        <p:grpSpPr>
          <a:xfrm>
            <a:off x="4755675" y="1854846"/>
            <a:ext cx="1974424" cy="1480818"/>
            <a:chOff x="3287688" y="2996952"/>
            <a:chExt cx="2304256" cy="1728192"/>
          </a:xfrm>
        </p:grpSpPr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93981264-4B50-C644-BC3A-13EFB7609A14}"/>
                </a:ext>
              </a:extLst>
            </p:cNvPr>
            <p:cNvCxnSpPr/>
            <p:nvPr/>
          </p:nvCxnSpPr>
          <p:spPr>
            <a:xfrm>
              <a:off x="3863752" y="4149080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5CDCE24A-1FB1-3640-93D7-0A9F273BFA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63752" y="4149080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>
              <a:extLst>
                <a:ext uri="{FF2B5EF4-FFF2-40B4-BE49-F238E27FC236}">
                  <a16:creationId xmlns:a16="http://schemas.microsoft.com/office/drawing/2014/main" id="{1BEA9C64-0B50-754B-923E-6E50DD764551}"/>
                </a:ext>
              </a:extLst>
            </p:cNvPr>
            <p:cNvCxnSpPr/>
            <p:nvPr/>
          </p:nvCxnSpPr>
          <p:spPr>
            <a:xfrm>
              <a:off x="4439816" y="3573016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8BAB6713-1D61-5448-8F71-D1CB576B27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39816" y="3573016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36DBADD0-00AD-664C-AD62-05A20F419FFC}"/>
                </a:ext>
              </a:extLst>
            </p:cNvPr>
            <p:cNvCxnSpPr/>
            <p:nvPr/>
          </p:nvCxnSpPr>
          <p:spPr>
            <a:xfrm>
              <a:off x="5015880" y="2996952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1DD2547E-C4DA-A344-A1D9-DB748C3F5D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5880" y="2996952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>
              <a:extLst>
                <a:ext uri="{FF2B5EF4-FFF2-40B4-BE49-F238E27FC236}">
                  <a16:creationId xmlns:a16="http://schemas.microsoft.com/office/drawing/2014/main" id="{AD93E743-974A-6048-9738-E5A2E1A773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7688" y="4725144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6ED2D005-848F-7E40-84AA-8719A2705F03}"/>
              </a:ext>
            </a:extLst>
          </p:cNvPr>
          <p:cNvGrpSpPr/>
          <p:nvPr/>
        </p:nvGrpSpPr>
        <p:grpSpPr>
          <a:xfrm>
            <a:off x="6791800" y="1854846"/>
            <a:ext cx="1974424" cy="1480818"/>
            <a:chOff x="3287688" y="2996952"/>
            <a:chExt cx="2304256" cy="1728192"/>
          </a:xfrm>
        </p:grpSpPr>
        <p:cxnSp>
          <p:nvCxnSpPr>
            <p:cNvPr id="24" name="直線コネクタ 23">
              <a:extLst>
                <a:ext uri="{FF2B5EF4-FFF2-40B4-BE49-F238E27FC236}">
                  <a16:creationId xmlns:a16="http://schemas.microsoft.com/office/drawing/2014/main" id="{CD9D795F-6F20-DE49-BE78-202FA6391380}"/>
                </a:ext>
              </a:extLst>
            </p:cNvPr>
            <p:cNvCxnSpPr/>
            <p:nvPr/>
          </p:nvCxnSpPr>
          <p:spPr>
            <a:xfrm>
              <a:off x="3863752" y="4149080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E4891B24-4ED8-3A48-8453-E1270A9D1E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63752" y="4149080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9FB98B60-D87A-FF46-854A-D0537F3F2CB0}"/>
                </a:ext>
              </a:extLst>
            </p:cNvPr>
            <p:cNvCxnSpPr/>
            <p:nvPr/>
          </p:nvCxnSpPr>
          <p:spPr>
            <a:xfrm>
              <a:off x="4439816" y="3573016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83C3CC7C-9FAA-0047-BBC5-4A71EAFB95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39816" y="3573016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11A3294-FEF3-0A40-9EF7-4E9F742981E9}"/>
                </a:ext>
              </a:extLst>
            </p:cNvPr>
            <p:cNvCxnSpPr/>
            <p:nvPr/>
          </p:nvCxnSpPr>
          <p:spPr>
            <a:xfrm>
              <a:off x="5015880" y="2996952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9FA583F0-6F34-8740-A826-2ACC588F82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5880" y="2996952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>
              <a:extLst>
                <a:ext uri="{FF2B5EF4-FFF2-40B4-BE49-F238E27FC236}">
                  <a16:creationId xmlns:a16="http://schemas.microsoft.com/office/drawing/2014/main" id="{9BE5C035-DDD4-0C46-9F8E-C9D5CC7E49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7688" y="4725144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フリーフォーム 30">
            <a:extLst>
              <a:ext uri="{FF2B5EF4-FFF2-40B4-BE49-F238E27FC236}">
                <a16:creationId xmlns:a16="http://schemas.microsoft.com/office/drawing/2014/main" id="{FFBB99BE-259C-224D-A92F-04F4E37C4A8E}"/>
              </a:ext>
            </a:extLst>
          </p:cNvPr>
          <p:cNvSpPr/>
          <p:nvPr/>
        </p:nvSpPr>
        <p:spPr>
          <a:xfrm>
            <a:off x="4817376" y="2656956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フリーフォーム 31">
            <a:extLst>
              <a:ext uri="{FF2B5EF4-FFF2-40B4-BE49-F238E27FC236}">
                <a16:creationId xmlns:a16="http://schemas.microsoft.com/office/drawing/2014/main" id="{5C0031C1-587A-AF43-932C-6BFCDFB39C32}"/>
              </a:ext>
            </a:extLst>
          </p:cNvPr>
          <p:cNvSpPr/>
          <p:nvPr/>
        </p:nvSpPr>
        <p:spPr>
          <a:xfrm>
            <a:off x="7902413" y="1669744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フリーフォーム 32">
            <a:extLst>
              <a:ext uri="{FF2B5EF4-FFF2-40B4-BE49-F238E27FC236}">
                <a16:creationId xmlns:a16="http://schemas.microsoft.com/office/drawing/2014/main" id="{931F18B1-CCF9-A649-B24B-402585B698F4}"/>
              </a:ext>
            </a:extLst>
          </p:cNvPr>
          <p:cNvSpPr/>
          <p:nvPr/>
        </p:nvSpPr>
        <p:spPr>
          <a:xfrm>
            <a:off x="5434383" y="1484641"/>
            <a:ext cx="1048913" cy="1326475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フリーフォーム 33">
            <a:extLst>
              <a:ext uri="{FF2B5EF4-FFF2-40B4-BE49-F238E27FC236}">
                <a16:creationId xmlns:a16="http://schemas.microsoft.com/office/drawing/2014/main" id="{E346BF08-C513-4549-9E6F-C410909F5111}"/>
              </a:ext>
            </a:extLst>
          </p:cNvPr>
          <p:cNvSpPr/>
          <p:nvPr/>
        </p:nvSpPr>
        <p:spPr>
          <a:xfrm>
            <a:off x="6976902" y="1978247"/>
            <a:ext cx="1048913" cy="1326475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0C03889B-AD20-7C47-AEF0-2EA26337F910}"/>
              </a:ext>
            </a:extLst>
          </p:cNvPr>
          <p:cNvSpPr txBox="1"/>
          <p:nvPr/>
        </p:nvSpPr>
        <p:spPr>
          <a:xfrm>
            <a:off x="2842952" y="991035"/>
            <a:ext cx="1364209" cy="316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3 = 1 + 1 + 1</a:t>
            </a:r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55B1A6F-097A-5447-A614-A4B1AD28FC1E}"/>
              </a:ext>
            </a:extLst>
          </p:cNvPr>
          <p:cNvSpPr txBox="1"/>
          <p:nvPr/>
        </p:nvSpPr>
        <p:spPr>
          <a:xfrm>
            <a:off x="5372683" y="991035"/>
            <a:ext cx="998845" cy="316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3 = 1 + 2</a:t>
            </a:r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3E70B670-5FB9-6C40-9EF5-8945E4B76139}"/>
              </a:ext>
            </a:extLst>
          </p:cNvPr>
          <p:cNvSpPr txBox="1"/>
          <p:nvPr/>
        </p:nvSpPr>
        <p:spPr>
          <a:xfrm>
            <a:off x="7532209" y="991035"/>
            <a:ext cx="998845" cy="316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3 = 2 + 1</a:t>
            </a:r>
            <a:endParaRPr kumimoji="1" lang="ja-JP" altLang="en-US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5B2DC46-6B00-4445-914E-1F69491C6271}"/>
              </a:ext>
            </a:extLst>
          </p:cNvPr>
          <p:cNvSpPr txBox="1"/>
          <p:nvPr/>
        </p:nvSpPr>
        <p:spPr>
          <a:xfrm>
            <a:off x="1475656" y="3645024"/>
            <a:ext cx="5570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整数</a:t>
            </a:r>
            <a:r>
              <a:rPr kumimoji="1" lang="en-US" altLang="ja-JP" sz="2400"/>
              <a:t>n</a:t>
            </a:r>
            <a:r>
              <a:rPr kumimoji="1" lang="ja-JP" altLang="en-US" sz="2400"/>
              <a:t>を、</a:t>
            </a:r>
            <a:r>
              <a:rPr kumimoji="1" lang="en-US" altLang="ja-JP" sz="2400"/>
              <a:t>1</a:t>
            </a:r>
            <a:r>
              <a:rPr kumimoji="1" lang="ja-JP" altLang="en-US" sz="2400"/>
              <a:t>や</a:t>
            </a:r>
            <a:r>
              <a:rPr kumimoji="1" lang="en-US" altLang="ja-JP" sz="2400"/>
              <a:t>2</a:t>
            </a:r>
            <a:r>
              <a:rPr kumimoji="1" lang="ja-JP" altLang="en-US" sz="2400"/>
              <a:t>の和として表す方法の数</a:t>
            </a:r>
          </a:p>
        </p:txBody>
      </p:sp>
      <p:sp>
        <p:nvSpPr>
          <p:cNvPr id="39" name="右矢印 38">
            <a:extLst>
              <a:ext uri="{FF2B5EF4-FFF2-40B4-BE49-F238E27FC236}">
                <a16:creationId xmlns:a16="http://schemas.microsoft.com/office/drawing/2014/main" id="{0D7F7DB1-4FA7-BF41-B854-685C1C2AE49F}"/>
              </a:ext>
            </a:extLst>
          </p:cNvPr>
          <p:cNvSpPr/>
          <p:nvPr/>
        </p:nvSpPr>
        <p:spPr>
          <a:xfrm>
            <a:off x="755576" y="3645024"/>
            <a:ext cx="477904" cy="42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E93A11AC-83F1-7842-B053-99FB67CB72D8}"/>
              </a:ext>
            </a:extLst>
          </p:cNvPr>
          <p:cNvSpPr txBox="1"/>
          <p:nvPr/>
        </p:nvSpPr>
        <p:spPr>
          <a:xfrm>
            <a:off x="899592" y="4581128"/>
            <a:ext cx="212910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3 = 1 + 1 + 1</a:t>
            </a:r>
          </a:p>
          <a:p>
            <a:r>
              <a:rPr lang="en-US" altLang="ja-JP" sz="2800"/>
              <a:t>3 = 1 + 2</a:t>
            </a:r>
          </a:p>
          <a:p>
            <a:r>
              <a:rPr kumimoji="1" lang="en-US" altLang="ja-JP" sz="2800"/>
              <a:t>3 = 2 + 1</a:t>
            </a:r>
            <a:endParaRPr kumimoji="1" lang="ja-JP" altLang="en-US" sz="2800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EFB0D615-2A7B-A94F-B403-D85C19E6A079}"/>
              </a:ext>
            </a:extLst>
          </p:cNvPr>
          <p:cNvSpPr txBox="1"/>
          <p:nvPr/>
        </p:nvSpPr>
        <p:spPr>
          <a:xfrm>
            <a:off x="4427984" y="4509120"/>
            <a:ext cx="271741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/>
              <a:t>4</a:t>
            </a:r>
            <a:r>
              <a:rPr kumimoji="1" lang="en-US" altLang="ja-JP" sz="2800"/>
              <a:t> = 1 + 1 + 1 + 1</a:t>
            </a:r>
          </a:p>
          <a:p>
            <a:r>
              <a:rPr lang="en-US" altLang="ja-JP" sz="2800"/>
              <a:t>4 = 1 + 1 + 2</a:t>
            </a:r>
          </a:p>
          <a:p>
            <a:r>
              <a:rPr lang="en-US" altLang="ja-JP" sz="2800"/>
              <a:t>4 = 1 + 2 + 1</a:t>
            </a:r>
          </a:p>
          <a:p>
            <a:r>
              <a:rPr lang="en-US" altLang="ja-JP" sz="2800"/>
              <a:t>4 = 2 + 1 + 1</a:t>
            </a:r>
          </a:p>
          <a:p>
            <a:r>
              <a:rPr lang="en-US" altLang="ja-JP" sz="2800"/>
              <a:t>4 = 2 + 2</a:t>
            </a: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E1A56759-4545-304B-8C28-7D86EE0E8D8C}"/>
              </a:ext>
            </a:extLst>
          </p:cNvPr>
          <p:cNvSpPr txBox="1"/>
          <p:nvPr/>
        </p:nvSpPr>
        <p:spPr>
          <a:xfrm>
            <a:off x="971600" y="4149080"/>
            <a:ext cx="18293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kaidan(3) = 3</a:t>
            </a:r>
            <a:endParaRPr kumimoji="1" lang="ja-JP" altLang="en-US" sz="2400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0F9D0FE5-E634-6C44-930E-2A6AC1FF4D99}"/>
              </a:ext>
            </a:extLst>
          </p:cNvPr>
          <p:cNvSpPr txBox="1"/>
          <p:nvPr/>
        </p:nvSpPr>
        <p:spPr>
          <a:xfrm>
            <a:off x="4427984" y="4149080"/>
            <a:ext cx="18293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kaidan(4) = 5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7459009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F894F205-F8CA-1443-A7F6-1C3BF2D1D6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：階段の登り方問題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1CFDD8E-4D71-584F-9BDF-D0C9299F18CC}"/>
              </a:ext>
            </a:extLst>
          </p:cNvPr>
          <p:cNvSpPr txBox="1"/>
          <p:nvPr/>
        </p:nvSpPr>
        <p:spPr>
          <a:xfrm>
            <a:off x="395536" y="980728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再帰の考え方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698A90-0E31-0044-8755-C72EB283582B}"/>
              </a:ext>
            </a:extLst>
          </p:cNvPr>
          <p:cNvSpPr txBox="1"/>
          <p:nvPr/>
        </p:nvSpPr>
        <p:spPr>
          <a:xfrm>
            <a:off x="755576" y="1556792"/>
            <a:ext cx="78488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「今解きたい問題よりも小さな問題の答えが全てわかっている場合、</a:t>
            </a:r>
            <a:r>
              <a:rPr kumimoji="1" lang="ja-JP" altLang="en-US" sz="2800"/>
              <a:t>解きたい問題の答えはどう記述できるだろうか？」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AFA9691-F078-8641-AAAF-58AA0A0FADA8}"/>
              </a:ext>
            </a:extLst>
          </p:cNvPr>
          <p:cNvSpPr txBox="1"/>
          <p:nvPr/>
        </p:nvSpPr>
        <p:spPr>
          <a:xfrm>
            <a:off x="323528" y="3140968"/>
            <a:ext cx="762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階段を登り切る時は、最後に</a:t>
            </a:r>
            <a:r>
              <a:rPr kumimoji="1" lang="en-US" altLang="ja-JP" sz="2000"/>
              <a:t>1</a:t>
            </a:r>
            <a:r>
              <a:rPr kumimoji="1" lang="ja-JP" altLang="en-US" sz="2000"/>
              <a:t>段登る場合と</a:t>
            </a:r>
            <a:r>
              <a:rPr kumimoji="1" lang="en-US" altLang="ja-JP" sz="2000"/>
              <a:t>2</a:t>
            </a:r>
            <a:r>
              <a:rPr kumimoji="1" lang="ja-JP" altLang="en-US" sz="2000"/>
              <a:t>段登る場合がある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29EAD9BD-FBDC-D148-9D14-C39FCA71570F}"/>
              </a:ext>
            </a:extLst>
          </p:cNvPr>
          <p:cNvGrpSpPr/>
          <p:nvPr/>
        </p:nvGrpSpPr>
        <p:grpSpPr>
          <a:xfrm>
            <a:off x="1763688" y="4149080"/>
            <a:ext cx="1974424" cy="1480818"/>
            <a:chOff x="3287688" y="2996952"/>
            <a:chExt cx="2304256" cy="1728192"/>
          </a:xfrm>
        </p:grpSpPr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1F13C845-6DEF-0847-9A07-0D8382644C17}"/>
                </a:ext>
              </a:extLst>
            </p:cNvPr>
            <p:cNvCxnSpPr/>
            <p:nvPr/>
          </p:nvCxnSpPr>
          <p:spPr>
            <a:xfrm>
              <a:off x="3863752" y="4149080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5970AB49-0DD7-5344-9D21-D64A311A2D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63752" y="4149080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BC61BCC3-426B-434F-B187-CF029908E93E}"/>
                </a:ext>
              </a:extLst>
            </p:cNvPr>
            <p:cNvCxnSpPr/>
            <p:nvPr/>
          </p:nvCxnSpPr>
          <p:spPr>
            <a:xfrm>
              <a:off x="4439816" y="3573016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>
              <a:extLst>
                <a:ext uri="{FF2B5EF4-FFF2-40B4-BE49-F238E27FC236}">
                  <a16:creationId xmlns:a16="http://schemas.microsoft.com/office/drawing/2014/main" id="{6146A8F4-31DA-6D4A-96B3-4497330C38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39816" y="3573016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56B837E0-B0E3-1D44-95D0-5A1CC015CE6F}"/>
                </a:ext>
              </a:extLst>
            </p:cNvPr>
            <p:cNvCxnSpPr/>
            <p:nvPr/>
          </p:nvCxnSpPr>
          <p:spPr>
            <a:xfrm>
              <a:off x="5015880" y="2996952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コネクタ 11">
              <a:extLst>
                <a:ext uri="{FF2B5EF4-FFF2-40B4-BE49-F238E27FC236}">
                  <a16:creationId xmlns:a16="http://schemas.microsoft.com/office/drawing/2014/main" id="{9DEACBC4-508C-4A47-813E-83319E6663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5880" y="2996952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2893E632-9C73-8A4A-8DEA-38D67283F3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7688" y="4725144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540B9AF5-3F2A-7848-86BC-3E440C901028}"/>
              </a:ext>
            </a:extLst>
          </p:cNvPr>
          <p:cNvGrpSpPr/>
          <p:nvPr/>
        </p:nvGrpSpPr>
        <p:grpSpPr>
          <a:xfrm>
            <a:off x="4283968" y="4221088"/>
            <a:ext cx="1974424" cy="1480818"/>
            <a:chOff x="3287688" y="2996952"/>
            <a:chExt cx="2304256" cy="1728192"/>
          </a:xfrm>
        </p:grpSpPr>
        <p:cxnSp>
          <p:nvCxnSpPr>
            <p:cNvPr id="15" name="直線コネクタ 14">
              <a:extLst>
                <a:ext uri="{FF2B5EF4-FFF2-40B4-BE49-F238E27FC236}">
                  <a16:creationId xmlns:a16="http://schemas.microsoft.com/office/drawing/2014/main" id="{77794405-4FBA-8440-8EDD-A1CB3C32BD27}"/>
                </a:ext>
              </a:extLst>
            </p:cNvPr>
            <p:cNvCxnSpPr/>
            <p:nvPr/>
          </p:nvCxnSpPr>
          <p:spPr>
            <a:xfrm>
              <a:off x="3863752" y="4149080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9A7D807E-E1C1-FB4E-9FD6-554217E853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63752" y="4149080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47F0332D-30CA-5C47-A71C-618B017EA616}"/>
                </a:ext>
              </a:extLst>
            </p:cNvPr>
            <p:cNvCxnSpPr/>
            <p:nvPr/>
          </p:nvCxnSpPr>
          <p:spPr>
            <a:xfrm>
              <a:off x="4439816" y="3573016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>
              <a:extLst>
                <a:ext uri="{FF2B5EF4-FFF2-40B4-BE49-F238E27FC236}">
                  <a16:creationId xmlns:a16="http://schemas.microsoft.com/office/drawing/2014/main" id="{F26FA63D-EA1E-134B-BCE4-1DF1928D18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39816" y="3573016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1D4A58FC-7B77-574F-B97F-7887A7B95A40}"/>
                </a:ext>
              </a:extLst>
            </p:cNvPr>
            <p:cNvCxnSpPr/>
            <p:nvPr/>
          </p:nvCxnSpPr>
          <p:spPr>
            <a:xfrm>
              <a:off x="5015880" y="2996952"/>
              <a:ext cx="0" cy="576064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1F8436F5-D681-D64D-84B6-73152FC72E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5880" y="2996952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6095088A-6810-0843-B292-B71F0E28EC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87688" y="4725144"/>
              <a:ext cx="576064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フリーフォーム 21">
            <a:extLst>
              <a:ext uri="{FF2B5EF4-FFF2-40B4-BE49-F238E27FC236}">
                <a16:creationId xmlns:a16="http://schemas.microsoft.com/office/drawing/2014/main" id="{E3FACD63-D1F0-DB4F-9BBF-DE9EC214EAD9}"/>
              </a:ext>
            </a:extLst>
          </p:cNvPr>
          <p:cNvSpPr/>
          <p:nvPr/>
        </p:nvSpPr>
        <p:spPr>
          <a:xfrm>
            <a:off x="5364088" y="4005064"/>
            <a:ext cx="681757" cy="647767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フリーフォーム 22">
            <a:extLst>
              <a:ext uri="{FF2B5EF4-FFF2-40B4-BE49-F238E27FC236}">
                <a16:creationId xmlns:a16="http://schemas.microsoft.com/office/drawing/2014/main" id="{07CEAC46-5D25-B949-A79C-0A3020C79361}"/>
              </a:ext>
            </a:extLst>
          </p:cNvPr>
          <p:cNvSpPr/>
          <p:nvPr/>
        </p:nvSpPr>
        <p:spPr>
          <a:xfrm>
            <a:off x="2411760" y="3789040"/>
            <a:ext cx="1048913" cy="1326475"/>
          </a:xfrm>
          <a:custGeom>
            <a:avLst/>
            <a:gdLst>
              <a:gd name="connsiteX0" fmla="*/ 0 w 795646"/>
              <a:gd name="connsiteY0" fmla="*/ 755978 h 755978"/>
              <a:gd name="connsiteX1" fmla="*/ 570015 w 795646"/>
              <a:gd name="connsiteY1" fmla="*/ 31583 h 755978"/>
              <a:gd name="connsiteX2" fmla="*/ 795646 w 795646"/>
              <a:gd name="connsiteY2" fmla="*/ 197838 h 755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5646" h="755978">
                <a:moveTo>
                  <a:pt x="0" y="755978"/>
                </a:moveTo>
                <a:cubicBezTo>
                  <a:pt x="218703" y="440292"/>
                  <a:pt x="437407" y="124606"/>
                  <a:pt x="570015" y="31583"/>
                </a:cubicBezTo>
                <a:cubicBezTo>
                  <a:pt x="702623" y="-61440"/>
                  <a:pt x="749134" y="68199"/>
                  <a:pt x="795646" y="197838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FB3570F2-8171-AA4F-B3EB-C8A3D983888B}"/>
              </a:ext>
            </a:extLst>
          </p:cNvPr>
          <p:cNvSpPr txBox="1"/>
          <p:nvPr/>
        </p:nvSpPr>
        <p:spPr>
          <a:xfrm>
            <a:off x="3263806" y="414908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n</a:t>
            </a:r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14022C5-143A-0F40-B746-A2B6B85F721E}"/>
              </a:ext>
            </a:extLst>
          </p:cNvPr>
          <p:cNvSpPr txBox="1"/>
          <p:nvPr/>
        </p:nvSpPr>
        <p:spPr>
          <a:xfrm>
            <a:off x="2771800" y="4653136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n-1</a:t>
            </a:r>
            <a:endParaRPr kumimoji="1" lang="ja-JP" altLang="en-US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8287564-4581-174F-AE2D-2D4013A872BA}"/>
              </a:ext>
            </a:extLst>
          </p:cNvPr>
          <p:cNvSpPr txBox="1"/>
          <p:nvPr/>
        </p:nvSpPr>
        <p:spPr>
          <a:xfrm>
            <a:off x="2267744" y="5157192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n-2</a:t>
            </a:r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E62A3378-AADA-AA49-ABD9-462483C7A862}"/>
              </a:ext>
            </a:extLst>
          </p:cNvPr>
          <p:cNvSpPr txBox="1"/>
          <p:nvPr/>
        </p:nvSpPr>
        <p:spPr>
          <a:xfrm>
            <a:off x="5784086" y="422108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n</a:t>
            </a:r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7B12930A-B20C-5A4F-B6AA-C1781FD61F3D}"/>
              </a:ext>
            </a:extLst>
          </p:cNvPr>
          <p:cNvSpPr txBox="1"/>
          <p:nvPr/>
        </p:nvSpPr>
        <p:spPr>
          <a:xfrm>
            <a:off x="5292080" y="4725144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n-1</a:t>
            </a:r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1B19BBB-3FE8-A54B-968C-60BD028DA03B}"/>
              </a:ext>
            </a:extLst>
          </p:cNvPr>
          <p:cNvSpPr txBox="1"/>
          <p:nvPr/>
        </p:nvSpPr>
        <p:spPr>
          <a:xfrm>
            <a:off x="4788024" y="5229200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n-2</a:t>
            </a:r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C4C714D8-01ED-A744-9603-4E5A75B4A693}"/>
              </a:ext>
            </a:extLst>
          </p:cNvPr>
          <p:cNvSpPr/>
          <p:nvPr/>
        </p:nvSpPr>
        <p:spPr>
          <a:xfrm>
            <a:off x="1619672" y="6021288"/>
            <a:ext cx="57606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0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kaidan(n) 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0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kaidan(n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sz="2000" b="0" i="1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0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" altLang="ja-JP" sz="20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kaidan(n)</a:t>
            </a:r>
            <a:endParaRPr lang="en" altLang="ja-JP" sz="20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1831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F382BA5-6343-DD48-8AA2-412C87920F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：階段の登り方問題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3FA8BEE-FB61-A645-BEB2-A4D5801A1453}"/>
              </a:ext>
            </a:extLst>
          </p:cNvPr>
          <p:cNvSpPr txBox="1"/>
          <p:nvPr/>
        </p:nvSpPr>
        <p:spPr>
          <a:xfrm>
            <a:off x="971600" y="1268760"/>
            <a:ext cx="6647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再帰呼び出しには、必ず</a:t>
            </a:r>
            <a:r>
              <a:rPr kumimoji="1" lang="ja-JP" altLang="en-US" sz="2800">
                <a:solidFill>
                  <a:srgbClr val="FF0000"/>
                </a:solidFill>
              </a:rPr>
              <a:t>終端条件</a:t>
            </a:r>
            <a:r>
              <a:rPr kumimoji="1" lang="ja-JP" altLang="en-US" sz="2800"/>
              <a:t>が必要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8693329-8E94-944F-85AB-64C8D23FE371}"/>
              </a:ext>
            </a:extLst>
          </p:cNvPr>
          <p:cNvSpPr txBox="1"/>
          <p:nvPr/>
        </p:nvSpPr>
        <p:spPr>
          <a:xfrm>
            <a:off x="1691680" y="1916832"/>
            <a:ext cx="7007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階段の段数が</a:t>
            </a:r>
            <a:r>
              <a:rPr kumimoji="1" lang="en-US" altLang="ja-JP" sz="2800"/>
              <a:t>1</a:t>
            </a:r>
            <a:r>
              <a:rPr kumimoji="1" lang="ja-JP" altLang="en-US" sz="2800"/>
              <a:t>段や</a:t>
            </a:r>
            <a:r>
              <a:rPr kumimoji="1" lang="en-US" altLang="ja-JP" sz="2800"/>
              <a:t>2</a:t>
            </a:r>
            <a:r>
              <a:rPr kumimoji="1" lang="ja-JP" altLang="en-US" sz="2800"/>
              <a:t>段の場合には値を返す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49E0D20-1711-B44E-ACAC-B587A622914D}"/>
              </a:ext>
            </a:extLst>
          </p:cNvPr>
          <p:cNvSpPr/>
          <p:nvPr/>
        </p:nvSpPr>
        <p:spPr>
          <a:xfrm>
            <a:off x="1547664" y="3284984"/>
            <a:ext cx="547260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kaidan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n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):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 i="1">
                <a:solidFill>
                  <a:srgbClr val="357B42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sz="2400" b="0" i="1">
                <a:solidFill>
                  <a:srgbClr val="357B42"/>
                </a:solidFill>
                <a:effectLst/>
                <a:latin typeface="Menlo" panose="020B0609030804020204" pitchFamily="49" charset="0"/>
              </a:rPr>
              <a:t>終端条件</a:t>
            </a:r>
            <a:endParaRPr lang="ja-JP" altLang="en-US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ja-JP" altLang="en-US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ja-JP" altLang="en-US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条件</a:t>
            </a:r>
            <a:r>
              <a:rPr lang="en-US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:</a:t>
            </a:r>
            <a:endParaRPr lang="ja-JP" altLang="en-US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ja-JP" altLang="en-US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ja-JP" altLang="en-US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値</a:t>
            </a:r>
            <a:endParaRPr lang="ja-JP" altLang="en-US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ja-JP" altLang="en-US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-US" altLang="ja-JP" sz="2400" b="0" i="1">
                <a:solidFill>
                  <a:srgbClr val="357B42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sz="2400" b="0" i="1">
                <a:solidFill>
                  <a:srgbClr val="357B42"/>
                </a:solidFill>
                <a:effectLst/>
                <a:latin typeface="Menlo" panose="020B0609030804020204" pitchFamily="49" charset="0"/>
              </a:rPr>
              <a:t>再帰部分</a:t>
            </a:r>
            <a:endParaRPr lang="ja-JP" altLang="en-US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ja-JP" altLang="en-US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ja-JP" altLang="en-US" sz="2400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自分自身を使った式</a:t>
            </a:r>
            <a:endParaRPr lang="ja-JP" altLang="en-US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7E97C-86C1-374B-81D3-D5A6038D89C2}"/>
              </a:ext>
            </a:extLst>
          </p:cNvPr>
          <p:cNvSpPr txBox="1"/>
          <p:nvPr/>
        </p:nvSpPr>
        <p:spPr>
          <a:xfrm>
            <a:off x="1043608" y="2780928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最終的に関数はこんな形になる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A69FB89-F339-314C-B954-0AB2FE52A65C}"/>
              </a:ext>
            </a:extLst>
          </p:cNvPr>
          <p:cNvSpPr txBox="1"/>
          <p:nvPr/>
        </p:nvSpPr>
        <p:spPr>
          <a:xfrm>
            <a:off x="1115616" y="6093296"/>
            <a:ext cx="572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終端条件が二つあることに注意すること</a:t>
            </a:r>
          </a:p>
        </p:txBody>
      </p:sp>
      <p:sp>
        <p:nvSpPr>
          <p:cNvPr id="9" name="右矢印 8">
            <a:extLst>
              <a:ext uri="{FF2B5EF4-FFF2-40B4-BE49-F238E27FC236}">
                <a16:creationId xmlns:a16="http://schemas.microsoft.com/office/drawing/2014/main" id="{C65E33CC-F78F-9443-A786-F0CDC1FFF266}"/>
              </a:ext>
            </a:extLst>
          </p:cNvPr>
          <p:cNvSpPr/>
          <p:nvPr/>
        </p:nvSpPr>
        <p:spPr>
          <a:xfrm>
            <a:off x="1115616" y="1988840"/>
            <a:ext cx="477904" cy="42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8050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7D687A8-6A05-AA4F-83D1-A6564C0E39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2</a:t>
            </a:r>
            <a:r>
              <a:rPr kumimoji="1" lang="ja-JP" altLang="en-US"/>
              <a:t>：迷路の解法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A23BE64-275C-E540-8B8E-36325EA42BB0}"/>
              </a:ext>
            </a:extLst>
          </p:cNvPr>
          <p:cNvSpPr txBox="1"/>
          <p:nvPr/>
        </p:nvSpPr>
        <p:spPr>
          <a:xfrm>
            <a:off x="107504" y="1268760"/>
            <a:ext cx="88024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迷路が与えられた時、スタートからゴールまでの道を知りたい</a:t>
            </a:r>
            <a:endParaRPr kumimoji="1" lang="en-US" altLang="ja-JP" sz="240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8B96DED-C836-1D4F-AF30-E606FFFA44E2}"/>
              </a:ext>
            </a:extLst>
          </p:cNvPr>
          <p:cNvSpPr/>
          <p:nvPr/>
        </p:nvSpPr>
        <p:spPr>
          <a:xfrm>
            <a:off x="395536" y="2564904"/>
            <a:ext cx="849463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400"/>
              <a:t>とりあえず進んで見る</a:t>
            </a:r>
            <a:endParaRPr lang="en-US" altLang="ja-JP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400"/>
              <a:t>分かれ道に来たら、現在位置を覚えて適当に進む</a:t>
            </a:r>
            <a:endParaRPr lang="en-US" altLang="ja-JP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400"/>
              <a:t>もし行き止まりなら、先程の場所まで戻って別の道を試す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1B49115-D486-0C44-80CB-7DBF804A79F2}"/>
              </a:ext>
            </a:extLst>
          </p:cNvPr>
          <p:cNvSpPr txBox="1"/>
          <p:nvPr/>
        </p:nvSpPr>
        <p:spPr>
          <a:xfrm>
            <a:off x="179512" y="1988840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基本的なアルゴリズム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5BC963D-03EB-1A44-8CBB-0B92E562EA95}"/>
              </a:ext>
            </a:extLst>
          </p:cNvPr>
          <p:cNvSpPr txBox="1"/>
          <p:nvPr/>
        </p:nvSpPr>
        <p:spPr>
          <a:xfrm>
            <a:off x="498400" y="4495400"/>
            <a:ext cx="78790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このように「とりあえず試して、ダメならやりなおす」</a:t>
            </a:r>
            <a:endParaRPr kumimoji="1" lang="en-US" altLang="ja-JP" sz="2400"/>
          </a:p>
          <a:p>
            <a:r>
              <a:rPr lang="ja-JP" altLang="en-US" sz="2400"/>
              <a:t>というアルゴリズムを</a:t>
            </a:r>
            <a:r>
              <a:rPr lang="ja-JP" altLang="en-US" sz="2400">
                <a:solidFill>
                  <a:srgbClr val="FF0000"/>
                </a:solidFill>
              </a:rPr>
              <a:t>バックトラック</a:t>
            </a:r>
            <a:r>
              <a:rPr lang="ja-JP" altLang="en-US" sz="2400"/>
              <a:t>と呼ぶ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21542485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41BEE1E-D1F6-3B4E-831B-2157C0E504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バックトラック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61851575-6930-5747-AC7D-C0F04ABEB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40" y="1098952"/>
            <a:ext cx="1440160" cy="1440160"/>
          </a:xfrm>
          <a:prstGeom prst="rect">
            <a:avLst/>
          </a:prstGeom>
        </p:spPr>
      </p:pic>
      <p:sp>
        <p:nvSpPr>
          <p:cNvPr id="4" name="円/楕円 3">
            <a:extLst>
              <a:ext uri="{FF2B5EF4-FFF2-40B4-BE49-F238E27FC236}">
                <a16:creationId xmlns:a16="http://schemas.microsoft.com/office/drawing/2014/main" id="{0E8F3B48-486C-5C4A-BB86-0832623D756F}"/>
              </a:ext>
            </a:extLst>
          </p:cNvPr>
          <p:cNvSpPr/>
          <p:nvPr/>
        </p:nvSpPr>
        <p:spPr>
          <a:xfrm>
            <a:off x="2167065" y="2711369"/>
            <a:ext cx="504056" cy="5040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>
            <a:extLst>
              <a:ext uri="{FF2B5EF4-FFF2-40B4-BE49-F238E27FC236}">
                <a16:creationId xmlns:a16="http://schemas.microsoft.com/office/drawing/2014/main" id="{A3E9021F-A564-B64F-9801-78475E7975C6}"/>
              </a:ext>
            </a:extLst>
          </p:cNvPr>
          <p:cNvSpPr/>
          <p:nvPr/>
        </p:nvSpPr>
        <p:spPr>
          <a:xfrm>
            <a:off x="1230961" y="3791489"/>
            <a:ext cx="504056" cy="5040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0E74084E-9B83-4A4C-88A4-19EC5464A6C2}"/>
              </a:ext>
            </a:extLst>
          </p:cNvPr>
          <p:cNvSpPr/>
          <p:nvPr/>
        </p:nvSpPr>
        <p:spPr>
          <a:xfrm>
            <a:off x="3175177" y="3791489"/>
            <a:ext cx="504056" cy="5040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03427095-68F5-2549-A1FD-805DD6F6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097" y="5087633"/>
            <a:ext cx="734776" cy="360040"/>
          </a:xfrm>
          <a:prstGeom prst="rect">
            <a:avLst/>
          </a:prstGeom>
        </p:spPr>
      </p:pic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494D866E-1A41-CC47-927A-2B3AB90DBC84}"/>
              </a:ext>
            </a:extLst>
          </p:cNvPr>
          <p:cNvCxnSpPr>
            <a:stCxn id="4" idx="3"/>
            <a:endCxn id="5" idx="7"/>
          </p:cNvCxnSpPr>
          <p:nvPr/>
        </p:nvCxnSpPr>
        <p:spPr>
          <a:xfrm flipH="1">
            <a:off x="1661200" y="3141608"/>
            <a:ext cx="579682" cy="72369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2C001EC-889F-ED41-95D4-BB99AF9D58AD}"/>
              </a:ext>
            </a:extLst>
          </p:cNvPr>
          <p:cNvCxnSpPr>
            <a:stCxn id="4" idx="5"/>
            <a:endCxn id="6" idx="1"/>
          </p:cNvCxnSpPr>
          <p:nvPr/>
        </p:nvCxnSpPr>
        <p:spPr>
          <a:xfrm>
            <a:off x="2597304" y="3141608"/>
            <a:ext cx="651690" cy="72369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8D6B8600-1CC3-E54A-B983-EB1E679C268B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546885" y="4221728"/>
            <a:ext cx="757893" cy="79389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D7F75D79-8BF5-864E-87B0-2EC47908E6C4}"/>
              </a:ext>
            </a:extLst>
          </p:cNvPr>
          <p:cNvCxnSpPr>
            <a:cxnSpLocks/>
            <a:stCxn id="5" idx="5"/>
          </p:cNvCxnSpPr>
          <p:nvPr/>
        </p:nvCxnSpPr>
        <p:spPr>
          <a:xfrm>
            <a:off x="1661200" y="4221728"/>
            <a:ext cx="181829" cy="79389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AA79A581-380F-D24D-A845-F3598F3C348A}"/>
              </a:ext>
            </a:extLst>
          </p:cNvPr>
          <p:cNvCxnSpPr>
            <a:stCxn id="6" idx="3"/>
            <a:endCxn id="7" idx="0"/>
          </p:cNvCxnSpPr>
          <p:nvPr/>
        </p:nvCxnSpPr>
        <p:spPr>
          <a:xfrm flipH="1">
            <a:off x="2822485" y="4221728"/>
            <a:ext cx="426509" cy="86590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3C178D41-4D5C-394D-B56D-8467BFD049E3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3605416" y="4221728"/>
            <a:ext cx="541869" cy="79389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486C676-6C58-604E-99DF-47DED338A00B}"/>
              </a:ext>
            </a:extLst>
          </p:cNvPr>
          <p:cNvSpPr txBox="1"/>
          <p:nvPr/>
        </p:nvSpPr>
        <p:spPr>
          <a:xfrm>
            <a:off x="3346584" y="1966104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とりあえず片方を試してみて、ダメなら戻る</a:t>
            </a:r>
            <a:endParaRPr kumimoji="1" lang="en-US" altLang="ja-JP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21AB0-F7CD-6244-940A-CBA78E532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933" y="5064701"/>
            <a:ext cx="405904" cy="405904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812828AF-A434-9343-ACF4-608E08BE4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4253" y="5074861"/>
            <a:ext cx="405904" cy="40590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5621A945-C6D3-E040-9BB2-3E0CE6AC0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733" y="5085021"/>
            <a:ext cx="405904" cy="405904"/>
          </a:xfrm>
          <a:prstGeom prst="rect">
            <a:avLst/>
          </a:prstGeom>
        </p:spPr>
      </p:pic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5D0757C-0E7C-BC4A-B245-981F36F4373D}"/>
              </a:ext>
            </a:extLst>
          </p:cNvPr>
          <p:cNvCxnSpPr/>
          <p:nvPr/>
        </p:nvCxnSpPr>
        <p:spPr>
          <a:xfrm flipH="1">
            <a:off x="1495296" y="3098656"/>
            <a:ext cx="528320" cy="5994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8B4DCE6D-A32C-0641-AAF0-AFAA7F658DB7}"/>
              </a:ext>
            </a:extLst>
          </p:cNvPr>
          <p:cNvCxnSpPr/>
          <p:nvPr/>
        </p:nvCxnSpPr>
        <p:spPr>
          <a:xfrm flipH="1">
            <a:off x="560576" y="4287376"/>
            <a:ext cx="528320" cy="5994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D8338B6-8AB6-0C44-9A73-6FAB6AEC25F8}"/>
              </a:ext>
            </a:extLst>
          </p:cNvPr>
          <p:cNvCxnSpPr>
            <a:cxnSpLocks/>
          </p:cNvCxnSpPr>
          <p:nvPr/>
        </p:nvCxnSpPr>
        <p:spPr>
          <a:xfrm flipV="1">
            <a:off x="662176" y="4409296"/>
            <a:ext cx="599440" cy="6400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0656A1A1-DE53-BA40-8576-1D29D09A3EF7}"/>
              </a:ext>
            </a:extLst>
          </p:cNvPr>
          <p:cNvCxnSpPr/>
          <p:nvPr/>
        </p:nvCxnSpPr>
        <p:spPr>
          <a:xfrm>
            <a:off x="1556256" y="4388976"/>
            <a:ext cx="152400" cy="6400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246C425-7A61-F94A-9C0D-91893B073E96}"/>
              </a:ext>
            </a:extLst>
          </p:cNvPr>
          <p:cNvCxnSpPr/>
          <p:nvPr/>
        </p:nvCxnSpPr>
        <p:spPr>
          <a:xfrm flipH="1" flipV="1">
            <a:off x="1759456" y="4267056"/>
            <a:ext cx="172720" cy="6604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10532774-8A3F-3447-9BA9-4FE77366F097}"/>
              </a:ext>
            </a:extLst>
          </p:cNvPr>
          <p:cNvCxnSpPr>
            <a:cxnSpLocks/>
          </p:cNvCxnSpPr>
          <p:nvPr/>
        </p:nvCxnSpPr>
        <p:spPr>
          <a:xfrm flipV="1">
            <a:off x="1779776" y="3281536"/>
            <a:ext cx="508000" cy="5791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84030C30-3BE8-0940-A3A6-268902729B6E}"/>
              </a:ext>
            </a:extLst>
          </p:cNvPr>
          <p:cNvCxnSpPr/>
          <p:nvPr/>
        </p:nvCxnSpPr>
        <p:spPr>
          <a:xfrm>
            <a:off x="2572256" y="3322176"/>
            <a:ext cx="467360" cy="5181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FCE109BD-EA01-084B-B1FA-A74A49EAEC08}"/>
              </a:ext>
            </a:extLst>
          </p:cNvPr>
          <p:cNvCxnSpPr/>
          <p:nvPr/>
        </p:nvCxnSpPr>
        <p:spPr>
          <a:xfrm flipH="1">
            <a:off x="2694176" y="4328016"/>
            <a:ext cx="365760" cy="6705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B357EFB-26EA-3D42-83D4-F302DC4CE915}"/>
              </a:ext>
            </a:extLst>
          </p:cNvPr>
          <p:cNvSpPr txBox="1"/>
          <p:nvPr/>
        </p:nvSpPr>
        <p:spPr>
          <a:xfrm>
            <a:off x="1495296" y="310881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2147BF8F-3DB7-D545-B8AD-B3C08EA02549}"/>
              </a:ext>
            </a:extLst>
          </p:cNvPr>
          <p:cNvSpPr txBox="1"/>
          <p:nvPr/>
        </p:nvSpPr>
        <p:spPr>
          <a:xfrm>
            <a:off x="591056" y="424673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E20D356-8953-634C-A783-42BA09F12C67}"/>
              </a:ext>
            </a:extLst>
          </p:cNvPr>
          <p:cNvSpPr txBox="1"/>
          <p:nvPr/>
        </p:nvSpPr>
        <p:spPr>
          <a:xfrm>
            <a:off x="855216" y="469377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</a:t>
            </a:r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D8EC0555-46EC-D04A-803E-211910D5F2A6}"/>
              </a:ext>
            </a:extLst>
          </p:cNvPr>
          <p:cNvSpPr txBox="1"/>
          <p:nvPr/>
        </p:nvSpPr>
        <p:spPr>
          <a:xfrm>
            <a:off x="1373376" y="463281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</a:t>
            </a:r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B503358-4732-674D-979D-7781DCCA6B9D}"/>
              </a:ext>
            </a:extLst>
          </p:cNvPr>
          <p:cNvSpPr txBox="1"/>
          <p:nvPr/>
        </p:nvSpPr>
        <p:spPr>
          <a:xfrm>
            <a:off x="1962656" y="351521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5</a:t>
            </a:r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ED68B9F1-D06F-3340-A535-91BFE94EB0B0}"/>
              </a:ext>
            </a:extLst>
          </p:cNvPr>
          <p:cNvSpPr txBox="1"/>
          <p:nvPr/>
        </p:nvSpPr>
        <p:spPr>
          <a:xfrm>
            <a:off x="2551936" y="352537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6</a:t>
            </a:r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0ABA42BB-C801-704E-89C4-39A24D539253}"/>
              </a:ext>
            </a:extLst>
          </p:cNvPr>
          <p:cNvSpPr txBox="1"/>
          <p:nvPr/>
        </p:nvSpPr>
        <p:spPr>
          <a:xfrm>
            <a:off x="2633216" y="439913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7</a:t>
            </a:r>
            <a:endParaRPr kumimoji="1" lang="ja-JP" altLang="en-US"/>
          </a:p>
        </p:txBody>
      </p:sp>
      <p:pic>
        <p:nvPicPr>
          <p:cNvPr id="33" name="図 32">
            <a:extLst>
              <a:ext uri="{FF2B5EF4-FFF2-40B4-BE49-F238E27FC236}">
                <a16:creationId xmlns:a16="http://schemas.microsoft.com/office/drawing/2014/main" id="{72168695-9F31-2D4B-98CE-DA8D9FB677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0226" y="2773536"/>
            <a:ext cx="2188873" cy="1974850"/>
          </a:xfrm>
          <a:prstGeom prst="rect">
            <a:avLst/>
          </a:prstGeom>
        </p:spPr>
      </p:pic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EC62C7F4-EA32-F143-BC79-280341838BA2}"/>
              </a:ext>
            </a:extLst>
          </p:cNvPr>
          <p:cNvSpPr txBox="1"/>
          <p:nvPr/>
        </p:nvSpPr>
        <p:spPr>
          <a:xfrm>
            <a:off x="4716016" y="4653136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将棋や囲碁の思考ルーチンに使われる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0D6585B3-24CB-0A40-8176-99D214ADEE42}"/>
              </a:ext>
            </a:extLst>
          </p:cNvPr>
          <p:cNvSpPr txBox="1"/>
          <p:nvPr/>
        </p:nvSpPr>
        <p:spPr>
          <a:xfrm>
            <a:off x="4716016" y="5013176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数独等では「仮置き」と呼ばれる</a:t>
            </a:r>
          </a:p>
        </p:txBody>
      </p:sp>
    </p:spTree>
    <p:extLst>
      <p:ext uri="{BB962C8B-B14F-4D97-AF65-F5344CB8AC3E}">
        <p14:creationId xmlns:p14="http://schemas.microsoft.com/office/powerpoint/2010/main" val="3496571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E94908F-6458-6345-AA07-AF2C4ADC7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エラーメッセージの読み方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0868274-EEA3-1748-9B46-13D3D352B261}"/>
              </a:ext>
            </a:extLst>
          </p:cNvPr>
          <p:cNvSpPr txBox="1"/>
          <p:nvPr/>
        </p:nvSpPr>
        <p:spPr>
          <a:xfrm>
            <a:off x="314960" y="1107440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人口地図を作るプログラム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AE4AD7-AAD1-1E4D-A947-8F0B450494B1}"/>
              </a:ext>
            </a:extLst>
          </p:cNvPr>
          <p:cNvSpPr/>
          <p:nvPr/>
        </p:nvSpPr>
        <p:spPr>
          <a:xfrm>
            <a:off x="1331640" y="1700808"/>
            <a:ext cx="770485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nx, ny, nn = [], [], []</a:t>
            </a:r>
          </a:p>
          <a:p>
            <a:r>
              <a:rPr lang="en" altLang="ja-JP" sz="2000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x, y, n </a:t>
            </a:r>
            <a:r>
              <a:rPr lang="en" altLang="ja-JP" sz="2000" b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data:</a:t>
            </a:r>
          </a:p>
          <a:p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   nx.append(x)</a:t>
            </a:r>
          </a:p>
          <a:p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   </a:t>
            </a:r>
            <a:r>
              <a:rPr lang="en" altLang="ja-JP" sz="2000" b="1">
                <a:solidFill>
                  <a:srgbClr val="FF0000"/>
                </a:solidFill>
                <a:latin typeface="Courier New" panose="02070309020205020404" pitchFamily="49" charset="0"/>
              </a:rPr>
              <a:t>nx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.append(y)</a:t>
            </a:r>
          </a:p>
          <a:p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   nn.append(n ** </a:t>
            </a:r>
            <a:r>
              <a:rPr lang="en" altLang="ja-JP" sz="20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0.5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* </a:t>
            </a:r>
            <a:r>
              <a:rPr lang="en" altLang="ja-JP" sz="20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0.3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plt.figure(figsize=(</a:t>
            </a:r>
            <a:r>
              <a:rPr lang="en" altLang="ja-JP" sz="20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15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, </a:t>
            </a:r>
            <a:r>
              <a:rPr lang="en" altLang="ja-JP" sz="20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15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), dpi=</a:t>
            </a:r>
            <a:r>
              <a:rPr lang="en" altLang="ja-JP" sz="20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50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plt.scatter(nx, ny, c=nn, s=nn, cmap=cm.seismic)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C344312-8346-3743-89D7-55F556ADD784}"/>
              </a:ext>
            </a:extLst>
          </p:cNvPr>
          <p:cNvSpPr txBox="1"/>
          <p:nvPr/>
        </p:nvSpPr>
        <p:spPr>
          <a:xfrm>
            <a:off x="899592" y="3501008"/>
            <a:ext cx="463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>
                <a:solidFill>
                  <a:srgbClr val="FF0000"/>
                </a:solidFill>
              </a:rPr>
              <a:t>-&gt;</a:t>
            </a:r>
            <a:endParaRPr kumimoji="1" lang="ja-JP" altLang="en-US" sz="2400">
              <a:solidFill>
                <a:srgbClr val="FF0000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C10A29-AA05-BA49-8C6C-932F57E26D76}"/>
              </a:ext>
            </a:extLst>
          </p:cNvPr>
          <p:cNvSpPr/>
          <p:nvPr/>
        </p:nvSpPr>
        <p:spPr>
          <a:xfrm>
            <a:off x="1187624" y="5013176"/>
            <a:ext cx="60486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 i="0">
                <a:effectLst/>
                <a:latin typeface="Courier New" panose="02070309020205020404" pitchFamily="49" charset="0"/>
              </a:rPr>
              <a:t>ValueError</a:t>
            </a:r>
            <a:r>
              <a:rPr lang="en" altLang="ja-JP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: x and y must be the same size</a:t>
            </a:r>
            <a:endParaRPr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0EFCDAB-0292-E047-A47E-76F9A3A27583}"/>
              </a:ext>
            </a:extLst>
          </p:cNvPr>
          <p:cNvSpPr txBox="1"/>
          <p:nvPr/>
        </p:nvSpPr>
        <p:spPr>
          <a:xfrm>
            <a:off x="899592" y="407707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エラーが起きた場所</a:t>
            </a:r>
          </a:p>
        </p:txBody>
      </p:sp>
      <p:cxnSp>
        <p:nvCxnSpPr>
          <p:cNvPr id="15" name="カギ線コネクタ 14">
            <a:extLst>
              <a:ext uri="{FF2B5EF4-FFF2-40B4-BE49-F238E27FC236}">
                <a16:creationId xmlns:a16="http://schemas.microsoft.com/office/drawing/2014/main" id="{11ED00D4-8F2A-4C41-BC59-CA18646A1127}"/>
              </a:ext>
            </a:extLst>
          </p:cNvPr>
          <p:cNvCxnSpPr>
            <a:stCxn id="13" idx="1"/>
            <a:endCxn id="11" idx="1"/>
          </p:cNvCxnSpPr>
          <p:nvPr/>
        </p:nvCxnSpPr>
        <p:spPr>
          <a:xfrm rot="10800000">
            <a:off x="899592" y="3731842"/>
            <a:ext cx="12700" cy="529897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1238779-B552-4241-94DD-01BD18A957E0}"/>
              </a:ext>
            </a:extLst>
          </p:cNvPr>
          <p:cNvSpPr txBox="1"/>
          <p:nvPr/>
        </p:nvSpPr>
        <p:spPr>
          <a:xfrm>
            <a:off x="899592" y="465313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エラーメッセージ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4BB8F01-54D0-8B43-A43E-0B6E171FCB3B}"/>
              </a:ext>
            </a:extLst>
          </p:cNvPr>
          <p:cNvSpPr txBox="1"/>
          <p:nvPr/>
        </p:nvSpPr>
        <p:spPr>
          <a:xfrm>
            <a:off x="1187624" y="5373216"/>
            <a:ext cx="6171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(</a:t>
            </a:r>
            <a:r>
              <a:rPr kumimoji="1" lang="ja-JP" altLang="en-US"/>
              <a:t>プロットする時は</a:t>
            </a:r>
            <a:r>
              <a:rPr kumimoji="1" lang="en-US" altLang="ja-JP"/>
              <a:t>x</a:t>
            </a:r>
            <a:r>
              <a:rPr kumimoji="1" lang="ja-JP" altLang="en-US"/>
              <a:t>と</a:t>
            </a:r>
            <a:r>
              <a:rPr kumimoji="1" lang="en-US" altLang="ja-JP"/>
              <a:t>y</a:t>
            </a:r>
            <a:r>
              <a:rPr kumimoji="1" lang="ja-JP" altLang="en-US"/>
              <a:t>は同じサイズでなければならない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18" name="円/楕円 17">
            <a:extLst>
              <a:ext uri="{FF2B5EF4-FFF2-40B4-BE49-F238E27FC236}">
                <a16:creationId xmlns:a16="http://schemas.microsoft.com/office/drawing/2014/main" id="{EEBB4A7C-7CD1-7D49-9797-02DCFD9AD708}"/>
              </a:ext>
            </a:extLst>
          </p:cNvPr>
          <p:cNvSpPr/>
          <p:nvPr/>
        </p:nvSpPr>
        <p:spPr>
          <a:xfrm>
            <a:off x="1835696" y="2740288"/>
            <a:ext cx="144016" cy="14401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9D0C6E2-1D7E-6049-A9E3-0008220F7FF6}"/>
              </a:ext>
            </a:extLst>
          </p:cNvPr>
          <p:cNvSpPr txBox="1"/>
          <p:nvPr/>
        </p:nvSpPr>
        <p:spPr>
          <a:xfrm>
            <a:off x="924560" y="5872480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実際に問題のあった場所</a:t>
            </a:r>
          </a:p>
        </p:txBody>
      </p:sp>
      <p:cxnSp>
        <p:nvCxnSpPr>
          <p:cNvPr id="21" name="カギ線コネクタ 20">
            <a:extLst>
              <a:ext uri="{FF2B5EF4-FFF2-40B4-BE49-F238E27FC236}">
                <a16:creationId xmlns:a16="http://schemas.microsoft.com/office/drawing/2014/main" id="{43B4C9E0-BDA6-1B46-AAF1-C87C7F0108FA}"/>
              </a:ext>
            </a:extLst>
          </p:cNvPr>
          <p:cNvCxnSpPr>
            <a:stCxn id="19" idx="1"/>
            <a:endCxn id="18" idx="2"/>
          </p:cNvCxnSpPr>
          <p:nvPr/>
        </p:nvCxnSpPr>
        <p:spPr>
          <a:xfrm rot="10800000" flipH="1">
            <a:off x="924560" y="2812296"/>
            <a:ext cx="911136" cy="3244850"/>
          </a:xfrm>
          <a:prstGeom prst="bentConnector3">
            <a:avLst>
              <a:gd name="adj1" fmla="val -50737"/>
            </a:avLst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8906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9DE01BB-3FD7-EC46-9CC0-1C27311F5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迷路の解き方</a:t>
            </a:r>
            <a:r>
              <a:rPr kumimoji="1" lang="en-US" altLang="ja-JP"/>
              <a:t>(</a:t>
            </a:r>
            <a:r>
              <a:rPr kumimoji="1" lang="ja-JP" altLang="en-US"/>
              <a:t>矢印版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6288E9E-818E-1345-A376-8AF987A9A664}"/>
              </a:ext>
            </a:extLst>
          </p:cNvPr>
          <p:cNvSpPr/>
          <p:nvPr/>
        </p:nvSpPr>
        <p:spPr>
          <a:xfrm>
            <a:off x="1033840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6BD589B-C784-1844-9116-A14EF2D21CA3}"/>
              </a:ext>
            </a:extLst>
          </p:cNvPr>
          <p:cNvSpPr/>
          <p:nvPr/>
        </p:nvSpPr>
        <p:spPr>
          <a:xfrm>
            <a:off x="1033840" y="1851253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0C2E126-D601-4A4E-B5A2-89B5756CA843}"/>
              </a:ext>
            </a:extLst>
          </p:cNvPr>
          <p:cNvSpPr/>
          <p:nvPr/>
        </p:nvSpPr>
        <p:spPr>
          <a:xfrm>
            <a:off x="1033840" y="232427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06B2F54-8724-374F-AB6B-57B2727406B1}"/>
              </a:ext>
            </a:extLst>
          </p:cNvPr>
          <p:cNvSpPr/>
          <p:nvPr/>
        </p:nvSpPr>
        <p:spPr>
          <a:xfrm>
            <a:off x="1033840" y="279730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DD98BBF-CD46-C544-8D0C-C333E5B0B90C}"/>
              </a:ext>
            </a:extLst>
          </p:cNvPr>
          <p:cNvSpPr/>
          <p:nvPr/>
        </p:nvSpPr>
        <p:spPr>
          <a:xfrm>
            <a:off x="1506865" y="137822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77CED4A-D93C-7343-80EF-41AD675F2F63}"/>
              </a:ext>
            </a:extLst>
          </p:cNvPr>
          <p:cNvSpPr/>
          <p:nvPr/>
        </p:nvSpPr>
        <p:spPr>
          <a:xfrm>
            <a:off x="1506865" y="1851253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8973F23-C7C8-6D4D-A44B-0B16AB187F75}"/>
              </a:ext>
            </a:extLst>
          </p:cNvPr>
          <p:cNvSpPr/>
          <p:nvPr/>
        </p:nvSpPr>
        <p:spPr>
          <a:xfrm>
            <a:off x="1506865" y="232427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1067063-E236-B541-9C7C-8D3D64140977}"/>
              </a:ext>
            </a:extLst>
          </p:cNvPr>
          <p:cNvSpPr/>
          <p:nvPr/>
        </p:nvSpPr>
        <p:spPr>
          <a:xfrm>
            <a:off x="1506865" y="2797301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2FF8A46-AB73-DE48-A954-803CA6260B6C}"/>
              </a:ext>
            </a:extLst>
          </p:cNvPr>
          <p:cNvSpPr/>
          <p:nvPr/>
        </p:nvSpPr>
        <p:spPr>
          <a:xfrm>
            <a:off x="1979889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B9C9CF4-60B3-4C45-8A0C-66935D8D0D5F}"/>
              </a:ext>
            </a:extLst>
          </p:cNvPr>
          <p:cNvSpPr/>
          <p:nvPr/>
        </p:nvSpPr>
        <p:spPr>
          <a:xfrm>
            <a:off x="1979889" y="1851253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FCB05E1-D092-2C47-947A-C9AC40A07A38}"/>
              </a:ext>
            </a:extLst>
          </p:cNvPr>
          <p:cNvSpPr/>
          <p:nvPr/>
        </p:nvSpPr>
        <p:spPr>
          <a:xfrm>
            <a:off x="1979889" y="232427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7D01D89-21FF-B14F-8503-B3EA5513D162}"/>
              </a:ext>
            </a:extLst>
          </p:cNvPr>
          <p:cNvSpPr/>
          <p:nvPr/>
        </p:nvSpPr>
        <p:spPr>
          <a:xfrm>
            <a:off x="1979889" y="279730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D3869D45-9D2F-8B44-80BE-AF339FE801CE}"/>
              </a:ext>
            </a:extLst>
          </p:cNvPr>
          <p:cNvSpPr/>
          <p:nvPr/>
        </p:nvSpPr>
        <p:spPr>
          <a:xfrm>
            <a:off x="2452913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6CEF9D5-6A14-C642-A1A5-5988C6E1787D}"/>
              </a:ext>
            </a:extLst>
          </p:cNvPr>
          <p:cNvSpPr/>
          <p:nvPr/>
        </p:nvSpPr>
        <p:spPr>
          <a:xfrm>
            <a:off x="2452913" y="1851253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948BD77F-3F35-784A-9994-CF5FDB2F2471}"/>
              </a:ext>
            </a:extLst>
          </p:cNvPr>
          <p:cNvSpPr/>
          <p:nvPr/>
        </p:nvSpPr>
        <p:spPr>
          <a:xfrm>
            <a:off x="2452913" y="232427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BE9C9D6F-C823-A247-BD94-F6AF64AB8D33}"/>
              </a:ext>
            </a:extLst>
          </p:cNvPr>
          <p:cNvSpPr/>
          <p:nvPr/>
        </p:nvSpPr>
        <p:spPr>
          <a:xfrm>
            <a:off x="2452913" y="2797301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2165341-9292-D84F-A2FF-64032724CC58}"/>
              </a:ext>
            </a:extLst>
          </p:cNvPr>
          <p:cNvSpPr/>
          <p:nvPr/>
        </p:nvSpPr>
        <p:spPr>
          <a:xfrm>
            <a:off x="2925937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0C1CB2C7-A5A2-A943-883D-901E7DDF1E53}"/>
              </a:ext>
            </a:extLst>
          </p:cNvPr>
          <p:cNvSpPr/>
          <p:nvPr/>
        </p:nvSpPr>
        <p:spPr>
          <a:xfrm>
            <a:off x="2925937" y="1851253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39FB5650-F744-0044-BCDD-A984602585CA}"/>
              </a:ext>
            </a:extLst>
          </p:cNvPr>
          <p:cNvSpPr/>
          <p:nvPr/>
        </p:nvSpPr>
        <p:spPr>
          <a:xfrm>
            <a:off x="2925937" y="232427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EA024881-8AB0-7C4F-8CD7-13FBE4FA58AF}"/>
              </a:ext>
            </a:extLst>
          </p:cNvPr>
          <p:cNvSpPr/>
          <p:nvPr/>
        </p:nvSpPr>
        <p:spPr>
          <a:xfrm>
            <a:off x="2925937" y="2797301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562DD0B0-E582-A440-8BFD-39795B27392D}"/>
              </a:ext>
            </a:extLst>
          </p:cNvPr>
          <p:cNvSpPr/>
          <p:nvPr/>
        </p:nvSpPr>
        <p:spPr>
          <a:xfrm>
            <a:off x="3398962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3E4421-8A5C-F94C-8F8E-D23F12EB68CD}"/>
              </a:ext>
            </a:extLst>
          </p:cNvPr>
          <p:cNvSpPr/>
          <p:nvPr/>
        </p:nvSpPr>
        <p:spPr>
          <a:xfrm>
            <a:off x="3398962" y="1851253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1346B79C-FBC7-BD48-8318-0BD7E5A9C990}"/>
              </a:ext>
            </a:extLst>
          </p:cNvPr>
          <p:cNvSpPr/>
          <p:nvPr/>
        </p:nvSpPr>
        <p:spPr>
          <a:xfrm>
            <a:off x="3398962" y="232427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0BB60ABD-BBF9-F34E-907E-80C5513E104D}"/>
              </a:ext>
            </a:extLst>
          </p:cNvPr>
          <p:cNvSpPr/>
          <p:nvPr/>
        </p:nvSpPr>
        <p:spPr>
          <a:xfrm>
            <a:off x="3398962" y="279730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7" name="図 26">
            <a:extLst>
              <a:ext uri="{FF2B5EF4-FFF2-40B4-BE49-F238E27FC236}">
                <a16:creationId xmlns:a16="http://schemas.microsoft.com/office/drawing/2014/main" id="{3FE0EA63-B644-4D47-815B-3BC462E1F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760" y="2374069"/>
            <a:ext cx="343731" cy="396613"/>
          </a:xfrm>
          <a:prstGeom prst="rect">
            <a:avLst/>
          </a:prstGeom>
        </p:spPr>
      </p:pic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14DD60B7-B7AA-794A-B9DF-ECA1F58BF57A}"/>
              </a:ext>
            </a:extLst>
          </p:cNvPr>
          <p:cNvSpPr/>
          <p:nvPr/>
        </p:nvSpPr>
        <p:spPr>
          <a:xfrm>
            <a:off x="1033840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9FF44F13-B77E-AB43-8E00-7AB20723E3FD}"/>
              </a:ext>
            </a:extLst>
          </p:cNvPr>
          <p:cNvSpPr/>
          <p:nvPr/>
        </p:nvSpPr>
        <p:spPr>
          <a:xfrm>
            <a:off x="1506865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0CA216C-0AC6-D44C-A518-0D1D3E4AC086}"/>
              </a:ext>
            </a:extLst>
          </p:cNvPr>
          <p:cNvSpPr/>
          <p:nvPr/>
        </p:nvSpPr>
        <p:spPr>
          <a:xfrm>
            <a:off x="1979889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86B02A58-2EDB-5246-A10A-F3311A21A3E5}"/>
              </a:ext>
            </a:extLst>
          </p:cNvPr>
          <p:cNvSpPr/>
          <p:nvPr/>
        </p:nvSpPr>
        <p:spPr>
          <a:xfrm>
            <a:off x="2452913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72304BEA-4982-C74A-B071-EBDB2A853750}"/>
              </a:ext>
            </a:extLst>
          </p:cNvPr>
          <p:cNvSpPr/>
          <p:nvPr/>
        </p:nvSpPr>
        <p:spPr>
          <a:xfrm>
            <a:off x="2925937" y="3270326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DBD51B47-593F-8B4C-942D-852ED2E21038}"/>
              </a:ext>
            </a:extLst>
          </p:cNvPr>
          <p:cNvSpPr/>
          <p:nvPr/>
        </p:nvSpPr>
        <p:spPr>
          <a:xfrm>
            <a:off x="3398962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B21C0090-8228-C842-B7C6-64514D5E4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802" y="3581526"/>
            <a:ext cx="635103" cy="311200"/>
          </a:xfrm>
          <a:prstGeom prst="rect">
            <a:avLst/>
          </a:prstGeom>
        </p:spPr>
      </p:pic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A513C4CA-65F6-A149-B79F-CF5A0CD24F6A}"/>
              </a:ext>
            </a:extLst>
          </p:cNvPr>
          <p:cNvSpPr/>
          <p:nvPr/>
        </p:nvSpPr>
        <p:spPr>
          <a:xfrm>
            <a:off x="4954963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2030FD39-CF09-204D-84A8-77BD66429051}"/>
              </a:ext>
            </a:extLst>
          </p:cNvPr>
          <p:cNvSpPr/>
          <p:nvPr/>
        </p:nvSpPr>
        <p:spPr>
          <a:xfrm>
            <a:off x="4954963" y="1851253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31790673-ED35-5948-8D70-F65F26696813}"/>
              </a:ext>
            </a:extLst>
          </p:cNvPr>
          <p:cNvSpPr/>
          <p:nvPr/>
        </p:nvSpPr>
        <p:spPr>
          <a:xfrm>
            <a:off x="4954963" y="232427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664A2AF9-4FDB-D94B-A31D-57FF69575243}"/>
              </a:ext>
            </a:extLst>
          </p:cNvPr>
          <p:cNvSpPr/>
          <p:nvPr/>
        </p:nvSpPr>
        <p:spPr>
          <a:xfrm>
            <a:off x="4954963" y="279730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5B7FB80B-5DA7-AD48-97D5-3411D351CC0D}"/>
              </a:ext>
            </a:extLst>
          </p:cNvPr>
          <p:cNvSpPr/>
          <p:nvPr/>
        </p:nvSpPr>
        <p:spPr>
          <a:xfrm>
            <a:off x="5427988" y="137822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D81D417A-DA9F-884A-BB02-C6DE59B8C26A}"/>
              </a:ext>
            </a:extLst>
          </p:cNvPr>
          <p:cNvSpPr/>
          <p:nvPr/>
        </p:nvSpPr>
        <p:spPr>
          <a:xfrm>
            <a:off x="5427988" y="1851253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67B33D48-AA00-2E4B-A9B1-B7095C65F4F4}"/>
              </a:ext>
            </a:extLst>
          </p:cNvPr>
          <p:cNvSpPr/>
          <p:nvPr/>
        </p:nvSpPr>
        <p:spPr>
          <a:xfrm>
            <a:off x="5427988" y="232427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B276CE81-1EA7-5E4F-B2B4-CC7E51031AD7}"/>
              </a:ext>
            </a:extLst>
          </p:cNvPr>
          <p:cNvSpPr/>
          <p:nvPr/>
        </p:nvSpPr>
        <p:spPr>
          <a:xfrm>
            <a:off x="5427988" y="2797301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705F503D-EF12-6F4A-871B-FDCC5A167B1E}"/>
              </a:ext>
            </a:extLst>
          </p:cNvPr>
          <p:cNvSpPr/>
          <p:nvPr/>
        </p:nvSpPr>
        <p:spPr>
          <a:xfrm>
            <a:off x="5901013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8541F691-35AC-C949-9E20-2742DDBC1BDB}"/>
              </a:ext>
            </a:extLst>
          </p:cNvPr>
          <p:cNvSpPr/>
          <p:nvPr/>
        </p:nvSpPr>
        <p:spPr>
          <a:xfrm>
            <a:off x="5901013" y="1851253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F0D01550-8BE8-554E-B277-A91A9E754B8A}"/>
              </a:ext>
            </a:extLst>
          </p:cNvPr>
          <p:cNvSpPr/>
          <p:nvPr/>
        </p:nvSpPr>
        <p:spPr>
          <a:xfrm>
            <a:off x="5901013" y="232427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A38A5DD-4861-514E-944B-1EB4C920C8BC}"/>
              </a:ext>
            </a:extLst>
          </p:cNvPr>
          <p:cNvSpPr/>
          <p:nvPr/>
        </p:nvSpPr>
        <p:spPr>
          <a:xfrm>
            <a:off x="5901013" y="279730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7AB0188C-78CB-3E4A-8867-48659CDB454F}"/>
              </a:ext>
            </a:extLst>
          </p:cNvPr>
          <p:cNvSpPr/>
          <p:nvPr/>
        </p:nvSpPr>
        <p:spPr>
          <a:xfrm>
            <a:off x="6374036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1A2DD61D-A50E-454D-8F57-A92726413A54}"/>
              </a:ext>
            </a:extLst>
          </p:cNvPr>
          <p:cNvSpPr/>
          <p:nvPr/>
        </p:nvSpPr>
        <p:spPr>
          <a:xfrm>
            <a:off x="6374036" y="1851253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9FFF0C80-F0A8-FE40-9625-3BA92B4F8573}"/>
              </a:ext>
            </a:extLst>
          </p:cNvPr>
          <p:cNvSpPr/>
          <p:nvPr/>
        </p:nvSpPr>
        <p:spPr>
          <a:xfrm>
            <a:off x="6374036" y="232427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29F777CB-B4EF-C342-84E1-391128C6C8A8}"/>
              </a:ext>
            </a:extLst>
          </p:cNvPr>
          <p:cNvSpPr/>
          <p:nvPr/>
        </p:nvSpPr>
        <p:spPr>
          <a:xfrm>
            <a:off x="6374036" y="2797301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B7CB4B14-E12D-D946-BF7F-16E3F96BD17D}"/>
              </a:ext>
            </a:extLst>
          </p:cNvPr>
          <p:cNvSpPr/>
          <p:nvPr/>
        </p:nvSpPr>
        <p:spPr>
          <a:xfrm>
            <a:off x="6847061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2F31459F-ABC9-1744-869E-DBF4663234D5}"/>
              </a:ext>
            </a:extLst>
          </p:cNvPr>
          <p:cNvSpPr/>
          <p:nvPr/>
        </p:nvSpPr>
        <p:spPr>
          <a:xfrm>
            <a:off x="6847061" y="1851253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DF5F5651-2116-5049-8450-3B25A0604463}"/>
              </a:ext>
            </a:extLst>
          </p:cNvPr>
          <p:cNvSpPr/>
          <p:nvPr/>
        </p:nvSpPr>
        <p:spPr>
          <a:xfrm>
            <a:off x="6847061" y="232427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79934F8-113A-9A44-9431-6AC4A14E386F}"/>
              </a:ext>
            </a:extLst>
          </p:cNvPr>
          <p:cNvSpPr/>
          <p:nvPr/>
        </p:nvSpPr>
        <p:spPr>
          <a:xfrm>
            <a:off x="6847061" y="2797301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AAE46AF5-69E8-2642-9305-2BAC08648D09}"/>
              </a:ext>
            </a:extLst>
          </p:cNvPr>
          <p:cNvSpPr/>
          <p:nvPr/>
        </p:nvSpPr>
        <p:spPr>
          <a:xfrm>
            <a:off x="7320085" y="137822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E26879E8-998C-2745-B225-DA79AEBD8A8D}"/>
              </a:ext>
            </a:extLst>
          </p:cNvPr>
          <p:cNvSpPr/>
          <p:nvPr/>
        </p:nvSpPr>
        <p:spPr>
          <a:xfrm>
            <a:off x="7320085" y="1851253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900BA2F8-96D5-BD4D-B1F8-9FC6C019F0D2}"/>
              </a:ext>
            </a:extLst>
          </p:cNvPr>
          <p:cNvSpPr/>
          <p:nvPr/>
        </p:nvSpPr>
        <p:spPr>
          <a:xfrm>
            <a:off x="7320085" y="232427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496C303B-27DA-384F-A8CA-A6C6AEC3FDEE}"/>
              </a:ext>
            </a:extLst>
          </p:cNvPr>
          <p:cNvSpPr/>
          <p:nvPr/>
        </p:nvSpPr>
        <p:spPr>
          <a:xfrm>
            <a:off x="7320085" y="279730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59" name="図 58">
            <a:extLst>
              <a:ext uri="{FF2B5EF4-FFF2-40B4-BE49-F238E27FC236}">
                <a16:creationId xmlns:a16="http://schemas.microsoft.com/office/drawing/2014/main" id="{01499C38-DC74-9945-8A3B-247544631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884" y="2809750"/>
            <a:ext cx="343731" cy="396613"/>
          </a:xfrm>
          <a:prstGeom prst="rect">
            <a:avLst/>
          </a:prstGeom>
        </p:spPr>
      </p:pic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B97970CA-B049-D542-8B21-07DB9330BA44}"/>
              </a:ext>
            </a:extLst>
          </p:cNvPr>
          <p:cNvSpPr/>
          <p:nvPr/>
        </p:nvSpPr>
        <p:spPr>
          <a:xfrm>
            <a:off x="4954963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0ABBA8A3-2087-EB45-BD7B-F3BF73E7B567}"/>
              </a:ext>
            </a:extLst>
          </p:cNvPr>
          <p:cNvSpPr/>
          <p:nvPr/>
        </p:nvSpPr>
        <p:spPr>
          <a:xfrm>
            <a:off x="5427988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BA9B0E8F-A345-5747-ADE2-E36934A5464A}"/>
              </a:ext>
            </a:extLst>
          </p:cNvPr>
          <p:cNvSpPr/>
          <p:nvPr/>
        </p:nvSpPr>
        <p:spPr>
          <a:xfrm>
            <a:off x="5901013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66492309-9180-0843-BA00-47BA7E57A5F6}"/>
              </a:ext>
            </a:extLst>
          </p:cNvPr>
          <p:cNvSpPr/>
          <p:nvPr/>
        </p:nvSpPr>
        <p:spPr>
          <a:xfrm>
            <a:off x="6374036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CE3E8366-95D4-F242-A1FA-3CAABAD248EB}"/>
              </a:ext>
            </a:extLst>
          </p:cNvPr>
          <p:cNvSpPr/>
          <p:nvPr/>
        </p:nvSpPr>
        <p:spPr>
          <a:xfrm>
            <a:off x="6847061" y="3270326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F7E4E1EF-EED6-084B-8270-6E84998D6062}"/>
              </a:ext>
            </a:extLst>
          </p:cNvPr>
          <p:cNvSpPr/>
          <p:nvPr/>
        </p:nvSpPr>
        <p:spPr>
          <a:xfrm>
            <a:off x="7320085" y="327032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6" name="図 65">
            <a:extLst>
              <a:ext uri="{FF2B5EF4-FFF2-40B4-BE49-F238E27FC236}">
                <a16:creationId xmlns:a16="http://schemas.microsoft.com/office/drawing/2014/main" id="{3B834776-2BAB-C641-9605-3952C3B7F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925" y="3581526"/>
            <a:ext cx="635103" cy="311200"/>
          </a:xfrm>
          <a:prstGeom prst="rect">
            <a:avLst/>
          </a:prstGeom>
        </p:spPr>
      </p:pic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F48036B7-1E8F-4640-ADA2-3A42A65B7B12}"/>
              </a:ext>
            </a:extLst>
          </p:cNvPr>
          <p:cNvSpPr/>
          <p:nvPr/>
        </p:nvSpPr>
        <p:spPr>
          <a:xfrm>
            <a:off x="1033840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A10D0E0E-CC85-1244-82AC-9400291EC156}"/>
              </a:ext>
            </a:extLst>
          </p:cNvPr>
          <p:cNvSpPr/>
          <p:nvPr/>
        </p:nvSpPr>
        <p:spPr>
          <a:xfrm>
            <a:off x="1033840" y="471429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5C17215E-4DFE-4246-9319-9DA0F27AA9C9}"/>
              </a:ext>
            </a:extLst>
          </p:cNvPr>
          <p:cNvSpPr/>
          <p:nvPr/>
        </p:nvSpPr>
        <p:spPr>
          <a:xfrm>
            <a:off x="1033840" y="5187320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CD5B0519-53E2-A046-9568-92281E3CEC7C}"/>
              </a:ext>
            </a:extLst>
          </p:cNvPr>
          <p:cNvSpPr/>
          <p:nvPr/>
        </p:nvSpPr>
        <p:spPr>
          <a:xfrm>
            <a:off x="1033840" y="5660344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7B2A8E11-095A-2546-B599-8EE31DDB991C}"/>
              </a:ext>
            </a:extLst>
          </p:cNvPr>
          <p:cNvSpPr/>
          <p:nvPr/>
        </p:nvSpPr>
        <p:spPr>
          <a:xfrm>
            <a:off x="1506865" y="4241271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5680913A-6BC0-264E-8E89-A9E4BD64544A}"/>
              </a:ext>
            </a:extLst>
          </p:cNvPr>
          <p:cNvSpPr/>
          <p:nvPr/>
        </p:nvSpPr>
        <p:spPr>
          <a:xfrm>
            <a:off x="1506865" y="4714296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C584F951-1075-9B4A-8A0D-5F8A6EC88334}"/>
              </a:ext>
            </a:extLst>
          </p:cNvPr>
          <p:cNvSpPr/>
          <p:nvPr/>
        </p:nvSpPr>
        <p:spPr>
          <a:xfrm>
            <a:off x="1506865" y="5187320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23C988AE-9169-C645-9074-41958623962D}"/>
              </a:ext>
            </a:extLst>
          </p:cNvPr>
          <p:cNvSpPr/>
          <p:nvPr/>
        </p:nvSpPr>
        <p:spPr>
          <a:xfrm>
            <a:off x="1506865" y="5660344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89230C78-9295-AC42-8E50-7CED33E4FB5A}"/>
              </a:ext>
            </a:extLst>
          </p:cNvPr>
          <p:cNvSpPr/>
          <p:nvPr/>
        </p:nvSpPr>
        <p:spPr>
          <a:xfrm>
            <a:off x="1979889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C8038B1D-C13E-B242-905C-93D192E069B5}"/>
              </a:ext>
            </a:extLst>
          </p:cNvPr>
          <p:cNvSpPr/>
          <p:nvPr/>
        </p:nvSpPr>
        <p:spPr>
          <a:xfrm>
            <a:off x="1979889" y="471429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986D64B-2505-0145-A1AA-EE2CBBB39082}"/>
              </a:ext>
            </a:extLst>
          </p:cNvPr>
          <p:cNvSpPr/>
          <p:nvPr/>
        </p:nvSpPr>
        <p:spPr>
          <a:xfrm>
            <a:off x="1979889" y="5187320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ED715C36-D2F3-5545-B6C3-283E9C4E629A}"/>
              </a:ext>
            </a:extLst>
          </p:cNvPr>
          <p:cNvSpPr/>
          <p:nvPr/>
        </p:nvSpPr>
        <p:spPr>
          <a:xfrm>
            <a:off x="1979889" y="5660344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4ABB32BC-80BB-454F-A436-E4C567642FE3}"/>
              </a:ext>
            </a:extLst>
          </p:cNvPr>
          <p:cNvSpPr/>
          <p:nvPr/>
        </p:nvSpPr>
        <p:spPr>
          <a:xfrm>
            <a:off x="2452913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C87DCE01-8D8F-6C4C-B01A-F11C95ABEA37}"/>
              </a:ext>
            </a:extLst>
          </p:cNvPr>
          <p:cNvSpPr/>
          <p:nvPr/>
        </p:nvSpPr>
        <p:spPr>
          <a:xfrm>
            <a:off x="2452913" y="4714296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C4E9A117-8C0E-AB4A-BD02-3EBFDF2D08A1}"/>
              </a:ext>
            </a:extLst>
          </p:cNvPr>
          <p:cNvSpPr/>
          <p:nvPr/>
        </p:nvSpPr>
        <p:spPr>
          <a:xfrm>
            <a:off x="2452913" y="5187320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CA19648D-7A57-2C42-862F-07D6C40C7FF7}"/>
              </a:ext>
            </a:extLst>
          </p:cNvPr>
          <p:cNvSpPr/>
          <p:nvPr/>
        </p:nvSpPr>
        <p:spPr>
          <a:xfrm>
            <a:off x="2452913" y="5660344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DFB90E96-D00F-8842-8FDA-416AFE46D682}"/>
              </a:ext>
            </a:extLst>
          </p:cNvPr>
          <p:cNvSpPr/>
          <p:nvPr/>
        </p:nvSpPr>
        <p:spPr>
          <a:xfrm>
            <a:off x="2925937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9F9825F5-1211-6C43-B366-57CDB6504703}"/>
              </a:ext>
            </a:extLst>
          </p:cNvPr>
          <p:cNvSpPr/>
          <p:nvPr/>
        </p:nvSpPr>
        <p:spPr>
          <a:xfrm>
            <a:off x="2925937" y="4714296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FDC9D850-B898-0D4C-A549-DFF903617218}"/>
              </a:ext>
            </a:extLst>
          </p:cNvPr>
          <p:cNvSpPr/>
          <p:nvPr/>
        </p:nvSpPr>
        <p:spPr>
          <a:xfrm>
            <a:off x="2925937" y="5187320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43290E2C-5F09-D64C-AC01-BF0DF7368D7E}"/>
              </a:ext>
            </a:extLst>
          </p:cNvPr>
          <p:cNvSpPr/>
          <p:nvPr/>
        </p:nvSpPr>
        <p:spPr>
          <a:xfrm>
            <a:off x="2925937" y="5660344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3672FD51-F9D4-394D-920C-6811504B0ACD}"/>
              </a:ext>
            </a:extLst>
          </p:cNvPr>
          <p:cNvSpPr/>
          <p:nvPr/>
        </p:nvSpPr>
        <p:spPr>
          <a:xfrm>
            <a:off x="3398962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BC6AC6EC-6E83-EB43-9E4E-2359A7A4EF25}"/>
              </a:ext>
            </a:extLst>
          </p:cNvPr>
          <p:cNvSpPr/>
          <p:nvPr/>
        </p:nvSpPr>
        <p:spPr>
          <a:xfrm>
            <a:off x="3398962" y="471429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88B0A82F-0D01-C24E-BD50-B898C753C002}"/>
              </a:ext>
            </a:extLst>
          </p:cNvPr>
          <p:cNvSpPr/>
          <p:nvPr/>
        </p:nvSpPr>
        <p:spPr>
          <a:xfrm>
            <a:off x="3398962" y="5187320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1B8180BB-8C72-E14D-B19C-35A471ED84D1}"/>
              </a:ext>
            </a:extLst>
          </p:cNvPr>
          <p:cNvSpPr/>
          <p:nvPr/>
        </p:nvSpPr>
        <p:spPr>
          <a:xfrm>
            <a:off x="3398962" y="5660344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C0CC6D45-6B44-9343-A61F-36D855B655DA}"/>
              </a:ext>
            </a:extLst>
          </p:cNvPr>
          <p:cNvSpPr/>
          <p:nvPr/>
        </p:nvSpPr>
        <p:spPr>
          <a:xfrm>
            <a:off x="1033840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B5BBBE94-D78F-4243-8A53-34AB492DF49E}"/>
              </a:ext>
            </a:extLst>
          </p:cNvPr>
          <p:cNvSpPr/>
          <p:nvPr/>
        </p:nvSpPr>
        <p:spPr>
          <a:xfrm>
            <a:off x="1506865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B37A36C-6F45-A144-B97B-0DDEC043B77E}"/>
              </a:ext>
            </a:extLst>
          </p:cNvPr>
          <p:cNvSpPr/>
          <p:nvPr/>
        </p:nvSpPr>
        <p:spPr>
          <a:xfrm>
            <a:off x="1979889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6A4FEA3A-3511-3141-9D5A-86B532BB66FF}"/>
              </a:ext>
            </a:extLst>
          </p:cNvPr>
          <p:cNvSpPr/>
          <p:nvPr/>
        </p:nvSpPr>
        <p:spPr>
          <a:xfrm>
            <a:off x="2452913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70C2EF9D-025A-AA44-A304-3DEDB7309AF7}"/>
              </a:ext>
            </a:extLst>
          </p:cNvPr>
          <p:cNvSpPr/>
          <p:nvPr/>
        </p:nvSpPr>
        <p:spPr>
          <a:xfrm>
            <a:off x="2925937" y="613336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C905B6FA-B140-904E-A5D0-0D413BDF8468}"/>
              </a:ext>
            </a:extLst>
          </p:cNvPr>
          <p:cNvSpPr/>
          <p:nvPr/>
        </p:nvSpPr>
        <p:spPr>
          <a:xfrm>
            <a:off x="3398962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97" name="図 96">
            <a:extLst>
              <a:ext uri="{FF2B5EF4-FFF2-40B4-BE49-F238E27FC236}">
                <a16:creationId xmlns:a16="http://schemas.microsoft.com/office/drawing/2014/main" id="{DD5FEA7F-80B7-A14B-9F72-99EB8DD22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802" y="6444569"/>
            <a:ext cx="635103" cy="311200"/>
          </a:xfrm>
          <a:prstGeom prst="rect">
            <a:avLst/>
          </a:prstGeom>
        </p:spPr>
      </p:pic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286E4A5B-C5A0-3744-A904-EE638F9B8AAC}"/>
              </a:ext>
            </a:extLst>
          </p:cNvPr>
          <p:cNvSpPr/>
          <p:nvPr/>
        </p:nvSpPr>
        <p:spPr>
          <a:xfrm>
            <a:off x="4954963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8BD53E0F-C92C-9844-8BA7-5E9AC786E72E}"/>
              </a:ext>
            </a:extLst>
          </p:cNvPr>
          <p:cNvSpPr/>
          <p:nvPr/>
        </p:nvSpPr>
        <p:spPr>
          <a:xfrm>
            <a:off x="4954963" y="471429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E28DD068-8CE0-1F48-AF00-A6C9D6CB6685}"/>
              </a:ext>
            </a:extLst>
          </p:cNvPr>
          <p:cNvSpPr/>
          <p:nvPr/>
        </p:nvSpPr>
        <p:spPr>
          <a:xfrm>
            <a:off x="4954963" y="5187320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581490D9-7D5F-3C45-8B40-9EB057045D1C}"/>
              </a:ext>
            </a:extLst>
          </p:cNvPr>
          <p:cNvSpPr/>
          <p:nvPr/>
        </p:nvSpPr>
        <p:spPr>
          <a:xfrm>
            <a:off x="4954963" y="5660344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DF7A03A4-D54B-8F4B-AD87-642C69701455}"/>
              </a:ext>
            </a:extLst>
          </p:cNvPr>
          <p:cNvSpPr/>
          <p:nvPr/>
        </p:nvSpPr>
        <p:spPr>
          <a:xfrm>
            <a:off x="5427988" y="4241271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02C49B69-FFAF-FE45-8C60-3B986885A585}"/>
              </a:ext>
            </a:extLst>
          </p:cNvPr>
          <p:cNvSpPr/>
          <p:nvPr/>
        </p:nvSpPr>
        <p:spPr>
          <a:xfrm>
            <a:off x="5427988" y="4714296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3D9A893-9930-8746-A893-9DEEC53547DA}"/>
              </a:ext>
            </a:extLst>
          </p:cNvPr>
          <p:cNvSpPr/>
          <p:nvPr/>
        </p:nvSpPr>
        <p:spPr>
          <a:xfrm>
            <a:off x="5427988" y="5187320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7D0C9BB3-E60F-0C47-BB45-62C592D91DD0}"/>
              </a:ext>
            </a:extLst>
          </p:cNvPr>
          <p:cNvSpPr/>
          <p:nvPr/>
        </p:nvSpPr>
        <p:spPr>
          <a:xfrm>
            <a:off x="5427988" y="5660344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087B7AC8-1E96-D042-AAD9-A2379B2A8E4A}"/>
              </a:ext>
            </a:extLst>
          </p:cNvPr>
          <p:cNvSpPr/>
          <p:nvPr/>
        </p:nvSpPr>
        <p:spPr>
          <a:xfrm>
            <a:off x="5901013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30FB5F47-D63B-8249-A29F-6180988B073B}"/>
              </a:ext>
            </a:extLst>
          </p:cNvPr>
          <p:cNvSpPr/>
          <p:nvPr/>
        </p:nvSpPr>
        <p:spPr>
          <a:xfrm>
            <a:off x="5901013" y="471429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A74FBB3C-C10A-5444-9920-19AB93C520C6}"/>
              </a:ext>
            </a:extLst>
          </p:cNvPr>
          <p:cNvSpPr/>
          <p:nvPr/>
        </p:nvSpPr>
        <p:spPr>
          <a:xfrm>
            <a:off x="5901013" y="5187320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35F03FD8-5179-414E-A5B0-4397C8848586}"/>
              </a:ext>
            </a:extLst>
          </p:cNvPr>
          <p:cNvSpPr/>
          <p:nvPr/>
        </p:nvSpPr>
        <p:spPr>
          <a:xfrm>
            <a:off x="5901013" y="5660344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5482B447-65AF-3440-9054-5E91D771D8B5}"/>
              </a:ext>
            </a:extLst>
          </p:cNvPr>
          <p:cNvSpPr/>
          <p:nvPr/>
        </p:nvSpPr>
        <p:spPr>
          <a:xfrm>
            <a:off x="6374036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4A784BF4-0E23-2943-858F-2C0169034B13}"/>
              </a:ext>
            </a:extLst>
          </p:cNvPr>
          <p:cNvSpPr/>
          <p:nvPr/>
        </p:nvSpPr>
        <p:spPr>
          <a:xfrm>
            <a:off x="6374036" y="4714296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id="{0AD665D9-1063-B946-A67F-815B4AA05ADE}"/>
              </a:ext>
            </a:extLst>
          </p:cNvPr>
          <p:cNvSpPr/>
          <p:nvPr/>
        </p:nvSpPr>
        <p:spPr>
          <a:xfrm>
            <a:off x="6374036" y="5187320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5D463CFB-1C54-1641-B4CA-D27DE8D58255}"/>
              </a:ext>
            </a:extLst>
          </p:cNvPr>
          <p:cNvSpPr/>
          <p:nvPr/>
        </p:nvSpPr>
        <p:spPr>
          <a:xfrm>
            <a:off x="6374036" y="5660344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8C4C511E-6407-7640-A4D3-906F450E4D66}"/>
              </a:ext>
            </a:extLst>
          </p:cNvPr>
          <p:cNvSpPr/>
          <p:nvPr/>
        </p:nvSpPr>
        <p:spPr>
          <a:xfrm>
            <a:off x="6847061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5" name="正方形/長方形 114">
            <a:extLst>
              <a:ext uri="{FF2B5EF4-FFF2-40B4-BE49-F238E27FC236}">
                <a16:creationId xmlns:a16="http://schemas.microsoft.com/office/drawing/2014/main" id="{0C5F8DAF-E1DD-3846-94BE-C5260EF8B0D2}"/>
              </a:ext>
            </a:extLst>
          </p:cNvPr>
          <p:cNvSpPr/>
          <p:nvPr/>
        </p:nvSpPr>
        <p:spPr>
          <a:xfrm>
            <a:off x="6847061" y="4714296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FB097E0F-69EB-8E44-9C18-389F88BEE72A}"/>
              </a:ext>
            </a:extLst>
          </p:cNvPr>
          <p:cNvSpPr/>
          <p:nvPr/>
        </p:nvSpPr>
        <p:spPr>
          <a:xfrm>
            <a:off x="6847061" y="5187320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05E995B8-DC07-7448-8C5D-3D22D40BD650}"/>
              </a:ext>
            </a:extLst>
          </p:cNvPr>
          <p:cNvSpPr/>
          <p:nvPr/>
        </p:nvSpPr>
        <p:spPr>
          <a:xfrm>
            <a:off x="6847061" y="5660344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CA556B10-65E0-614A-B6EC-CB94D7D86000}"/>
              </a:ext>
            </a:extLst>
          </p:cNvPr>
          <p:cNvSpPr/>
          <p:nvPr/>
        </p:nvSpPr>
        <p:spPr>
          <a:xfrm>
            <a:off x="7320085" y="4241271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B5B5C6BA-7F05-AD45-B38B-6AB4230CEB38}"/>
              </a:ext>
            </a:extLst>
          </p:cNvPr>
          <p:cNvSpPr/>
          <p:nvPr/>
        </p:nvSpPr>
        <p:spPr>
          <a:xfrm>
            <a:off x="7320085" y="4714296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AAA7B4BD-5297-874F-B3D1-AC2F52272F2C}"/>
              </a:ext>
            </a:extLst>
          </p:cNvPr>
          <p:cNvSpPr/>
          <p:nvPr/>
        </p:nvSpPr>
        <p:spPr>
          <a:xfrm>
            <a:off x="7320085" y="5187320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1" name="正方形/長方形 120">
            <a:extLst>
              <a:ext uri="{FF2B5EF4-FFF2-40B4-BE49-F238E27FC236}">
                <a16:creationId xmlns:a16="http://schemas.microsoft.com/office/drawing/2014/main" id="{9FE22C6A-F994-FA4A-876B-517D7A21C575}"/>
              </a:ext>
            </a:extLst>
          </p:cNvPr>
          <p:cNvSpPr/>
          <p:nvPr/>
        </p:nvSpPr>
        <p:spPr>
          <a:xfrm>
            <a:off x="7320085" y="5660344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52C1B4CF-A810-CD41-AF21-257D10B05127}"/>
              </a:ext>
            </a:extLst>
          </p:cNvPr>
          <p:cNvSpPr/>
          <p:nvPr/>
        </p:nvSpPr>
        <p:spPr>
          <a:xfrm>
            <a:off x="4954963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3B47A96C-ADE5-764B-88E7-021226D8C258}"/>
              </a:ext>
            </a:extLst>
          </p:cNvPr>
          <p:cNvSpPr/>
          <p:nvPr/>
        </p:nvSpPr>
        <p:spPr>
          <a:xfrm>
            <a:off x="5427988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id="{1223E7E4-CEC9-7E48-8669-F6C7E9659B00}"/>
              </a:ext>
            </a:extLst>
          </p:cNvPr>
          <p:cNvSpPr/>
          <p:nvPr/>
        </p:nvSpPr>
        <p:spPr>
          <a:xfrm>
            <a:off x="5901013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1C2C3893-EF84-4545-A71B-4504D7E1D261}"/>
              </a:ext>
            </a:extLst>
          </p:cNvPr>
          <p:cNvSpPr/>
          <p:nvPr/>
        </p:nvSpPr>
        <p:spPr>
          <a:xfrm>
            <a:off x="6374036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7EA43EDF-11DE-174C-AE95-64E14D225A55}"/>
              </a:ext>
            </a:extLst>
          </p:cNvPr>
          <p:cNvSpPr/>
          <p:nvPr/>
        </p:nvSpPr>
        <p:spPr>
          <a:xfrm>
            <a:off x="6847061" y="6133368"/>
            <a:ext cx="473025" cy="47302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FE4C2284-0FDF-FD43-B6DE-6AAB4CE7BCF9}"/>
              </a:ext>
            </a:extLst>
          </p:cNvPr>
          <p:cNvSpPr/>
          <p:nvPr/>
        </p:nvSpPr>
        <p:spPr>
          <a:xfrm>
            <a:off x="7320085" y="6133368"/>
            <a:ext cx="473025" cy="473025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28" name="図 127">
            <a:extLst>
              <a:ext uri="{FF2B5EF4-FFF2-40B4-BE49-F238E27FC236}">
                <a16:creationId xmlns:a16="http://schemas.microsoft.com/office/drawing/2014/main" id="{E75573ED-4166-884F-BD94-65BC494EB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925" y="6444569"/>
            <a:ext cx="635103" cy="311200"/>
          </a:xfrm>
          <a:prstGeom prst="rect">
            <a:avLst/>
          </a:prstGeom>
        </p:spPr>
      </p:pic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036F3083-21EB-4649-8674-CBF55F578514}"/>
              </a:ext>
            </a:extLst>
          </p:cNvPr>
          <p:cNvSpPr txBox="1"/>
          <p:nvPr/>
        </p:nvSpPr>
        <p:spPr>
          <a:xfrm>
            <a:off x="1033840" y="996756"/>
            <a:ext cx="1753003" cy="319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1. </a:t>
            </a:r>
            <a:r>
              <a:rPr kumimoji="1" lang="ja-JP" altLang="en-US"/>
              <a:t>分かれ道に来た</a:t>
            </a:r>
          </a:p>
        </p:txBody>
      </p:sp>
      <p:sp>
        <p:nvSpPr>
          <p:cNvPr id="130" name="テキスト ボックス 129">
            <a:extLst>
              <a:ext uri="{FF2B5EF4-FFF2-40B4-BE49-F238E27FC236}">
                <a16:creationId xmlns:a16="http://schemas.microsoft.com/office/drawing/2014/main" id="{3FF5FAD6-6973-5643-8559-F4F891310213}"/>
              </a:ext>
            </a:extLst>
          </p:cNvPr>
          <p:cNvSpPr txBox="1"/>
          <p:nvPr/>
        </p:nvSpPr>
        <p:spPr>
          <a:xfrm>
            <a:off x="4954963" y="980728"/>
            <a:ext cx="2950122" cy="319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2. </a:t>
            </a:r>
            <a:r>
              <a:rPr kumimoji="1" lang="ja-JP" altLang="en-US"/>
              <a:t>とりあえず片方に進んで見る</a:t>
            </a:r>
          </a:p>
        </p:txBody>
      </p:sp>
      <p:sp>
        <p:nvSpPr>
          <p:cNvPr id="131" name="テキスト ボックス 130">
            <a:extLst>
              <a:ext uri="{FF2B5EF4-FFF2-40B4-BE49-F238E27FC236}">
                <a16:creationId xmlns:a16="http://schemas.microsoft.com/office/drawing/2014/main" id="{BC26E010-23D6-6341-B11A-041A20FEB4A9}"/>
              </a:ext>
            </a:extLst>
          </p:cNvPr>
          <p:cNvSpPr txBox="1"/>
          <p:nvPr/>
        </p:nvSpPr>
        <p:spPr>
          <a:xfrm>
            <a:off x="971600" y="3930071"/>
            <a:ext cx="2750602" cy="319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3. </a:t>
            </a:r>
            <a:r>
              <a:rPr kumimoji="1" lang="ja-JP" altLang="en-US"/>
              <a:t>行き止まりだったので戻る</a:t>
            </a:r>
          </a:p>
        </p:txBody>
      </p: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61D42A20-B55F-5548-96F3-8BFEF6CE50F2}"/>
              </a:ext>
            </a:extLst>
          </p:cNvPr>
          <p:cNvSpPr txBox="1"/>
          <p:nvPr/>
        </p:nvSpPr>
        <p:spPr>
          <a:xfrm>
            <a:off x="4954963" y="3930071"/>
            <a:ext cx="3149642" cy="319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4. </a:t>
            </a:r>
            <a:r>
              <a:rPr kumimoji="1" lang="ja-JP" altLang="en-US"/>
              <a:t>まだ試してない道があれば進む</a:t>
            </a:r>
          </a:p>
        </p:txBody>
      </p:sp>
      <p:sp>
        <p:nvSpPr>
          <p:cNvPr id="133" name="右矢印 132">
            <a:extLst>
              <a:ext uri="{FF2B5EF4-FFF2-40B4-BE49-F238E27FC236}">
                <a16:creationId xmlns:a16="http://schemas.microsoft.com/office/drawing/2014/main" id="{B6133147-B181-2744-8F81-A6CBA52904B2}"/>
              </a:ext>
            </a:extLst>
          </p:cNvPr>
          <p:cNvSpPr/>
          <p:nvPr/>
        </p:nvSpPr>
        <p:spPr>
          <a:xfrm rot="5400000">
            <a:off x="1585422" y="1468364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4" name="右矢印 133">
            <a:extLst>
              <a:ext uri="{FF2B5EF4-FFF2-40B4-BE49-F238E27FC236}">
                <a16:creationId xmlns:a16="http://schemas.microsoft.com/office/drawing/2014/main" id="{A8032F57-95F0-B54E-90CF-7B07839188DD}"/>
              </a:ext>
            </a:extLst>
          </p:cNvPr>
          <p:cNvSpPr/>
          <p:nvPr/>
        </p:nvSpPr>
        <p:spPr>
          <a:xfrm rot="5400000">
            <a:off x="1570348" y="1962041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5" name="右矢印 134">
            <a:extLst>
              <a:ext uri="{FF2B5EF4-FFF2-40B4-BE49-F238E27FC236}">
                <a16:creationId xmlns:a16="http://schemas.microsoft.com/office/drawing/2014/main" id="{C15CD3C0-DD64-824F-9E69-DA95DC4ACA9D}"/>
              </a:ext>
            </a:extLst>
          </p:cNvPr>
          <p:cNvSpPr/>
          <p:nvPr/>
        </p:nvSpPr>
        <p:spPr>
          <a:xfrm rot="5400000">
            <a:off x="5491473" y="1464120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6" name="右矢印 135">
            <a:extLst>
              <a:ext uri="{FF2B5EF4-FFF2-40B4-BE49-F238E27FC236}">
                <a16:creationId xmlns:a16="http://schemas.microsoft.com/office/drawing/2014/main" id="{1E037DDD-A17D-AC4B-997D-6D4FB70AB0B3}"/>
              </a:ext>
            </a:extLst>
          </p:cNvPr>
          <p:cNvSpPr/>
          <p:nvPr/>
        </p:nvSpPr>
        <p:spPr>
          <a:xfrm rot="5400000">
            <a:off x="5491472" y="1962041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7" name="右矢印 136">
            <a:extLst>
              <a:ext uri="{FF2B5EF4-FFF2-40B4-BE49-F238E27FC236}">
                <a16:creationId xmlns:a16="http://schemas.microsoft.com/office/drawing/2014/main" id="{CCC029B9-7AE2-1940-BF62-9F3ED4F7BEB6}"/>
              </a:ext>
            </a:extLst>
          </p:cNvPr>
          <p:cNvSpPr/>
          <p:nvPr/>
        </p:nvSpPr>
        <p:spPr>
          <a:xfrm rot="5400000">
            <a:off x="5491472" y="2459961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8" name="右矢印 137">
            <a:extLst>
              <a:ext uri="{FF2B5EF4-FFF2-40B4-BE49-F238E27FC236}">
                <a16:creationId xmlns:a16="http://schemas.microsoft.com/office/drawing/2014/main" id="{57417DD7-11CA-C245-9FC4-B7431B9FDF1C}"/>
              </a:ext>
            </a:extLst>
          </p:cNvPr>
          <p:cNvSpPr/>
          <p:nvPr/>
        </p:nvSpPr>
        <p:spPr>
          <a:xfrm rot="5400000">
            <a:off x="1570348" y="4327163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9" name="右矢印 138">
            <a:extLst>
              <a:ext uri="{FF2B5EF4-FFF2-40B4-BE49-F238E27FC236}">
                <a16:creationId xmlns:a16="http://schemas.microsoft.com/office/drawing/2014/main" id="{DD3F97FA-53A9-9B4B-9E70-FFFDA3C13EFA}"/>
              </a:ext>
            </a:extLst>
          </p:cNvPr>
          <p:cNvSpPr/>
          <p:nvPr/>
        </p:nvSpPr>
        <p:spPr>
          <a:xfrm rot="5400000">
            <a:off x="1570348" y="4825083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0" name="右矢印 139">
            <a:extLst>
              <a:ext uri="{FF2B5EF4-FFF2-40B4-BE49-F238E27FC236}">
                <a16:creationId xmlns:a16="http://schemas.microsoft.com/office/drawing/2014/main" id="{0E7082E5-F1A3-AB48-94C9-8E0C5644C2AE}"/>
              </a:ext>
            </a:extLst>
          </p:cNvPr>
          <p:cNvSpPr/>
          <p:nvPr/>
        </p:nvSpPr>
        <p:spPr>
          <a:xfrm rot="5400000">
            <a:off x="1570348" y="5323004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1" name="右矢印 140">
            <a:extLst>
              <a:ext uri="{FF2B5EF4-FFF2-40B4-BE49-F238E27FC236}">
                <a16:creationId xmlns:a16="http://schemas.microsoft.com/office/drawing/2014/main" id="{6469ABAF-E0FE-0141-98D2-B6F5407C57B3}"/>
              </a:ext>
            </a:extLst>
          </p:cNvPr>
          <p:cNvSpPr/>
          <p:nvPr/>
        </p:nvSpPr>
        <p:spPr>
          <a:xfrm rot="5400000">
            <a:off x="1570348" y="5758684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2" name="図 141">
            <a:extLst>
              <a:ext uri="{FF2B5EF4-FFF2-40B4-BE49-F238E27FC236}">
                <a16:creationId xmlns:a16="http://schemas.microsoft.com/office/drawing/2014/main" id="{907FF6BB-59A1-BC43-8969-910210028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485" y="5237112"/>
            <a:ext cx="343731" cy="396613"/>
          </a:xfrm>
          <a:prstGeom prst="rect">
            <a:avLst/>
          </a:prstGeom>
        </p:spPr>
      </p:pic>
      <p:sp>
        <p:nvSpPr>
          <p:cNvPr id="143" name="右矢印 142">
            <a:extLst>
              <a:ext uri="{FF2B5EF4-FFF2-40B4-BE49-F238E27FC236}">
                <a16:creationId xmlns:a16="http://schemas.microsoft.com/office/drawing/2014/main" id="{E52A6704-542E-F045-B28A-7EA782F92AB6}"/>
              </a:ext>
            </a:extLst>
          </p:cNvPr>
          <p:cNvSpPr/>
          <p:nvPr/>
        </p:nvSpPr>
        <p:spPr>
          <a:xfrm rot="5400000">
            <a:off x="5491473" y="4327163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4" name="右矢印 143">
            <a:extLst>
              <a:ext uri="{FF2B5EF4-FFF2-40B4-BE49-F238E27FC236}">
                <a16:creationId xmlns:a16="http://schemas.microsoft.com/office/drawing/2014/main" id="{9A61957D-AF5F-0741-9664-B7B5CE59CD95}"/>
              </a:ext>
            </a:extLst>
          </p:cNvPr>
          <p:cNvSpPr/>
          <p:nvPr/>
        </p:nvSpPr>
        <p:spPr>
          <a:xfrm rot="5400000">
            <a:off x="5491472" y="4825083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5" name="右矢印 144">
            <a:extLst>
              <a:ext uri="{FF2B5EF4-FFF2-40B4-BE49-F238E27FC236}">
                <a16:creationId xmlns:a16="http://schemas.microsoft.com/office/drawing/2014/main" id="{3CCB8E1F-8DE8-FA4D-AED7-396BD7DE9413}"/>
              </a:ext>
            </a:extLst>
          </p:cNvPr>
          <p:cNvSpPr/>
          <p:nvPr/>
        </p:nvSpPr>
        <p:spPr>
          <a:xfrm rot="5400000">
            <a:off x="5491472" y="5323004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6" name="右矢印 145">
            <a:extLst>
              <a:ext uri="{FF2B5EF4-FFF2-40B4-BE49-F238E27FC236}">
                <a16:creationId xmlns:a16="http://schemas.microsoft.com/office/drawing/2014/main" id="{5E5EA5A0-3431-4C4C-B7D3-EB10EC8EF6B5}"/>
              </a:ext>
            </a:extLst>
          </p:cNvPr>
          <p:cNvSpPr/>
          <p:nvPr/>
        </p:nvSpPr>
        <p:spPr>
          <a:xfrm rot="5400000">
            <a:off x="5491473" y="5758684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7" name="右矢印 146">
            <a:extLst>
              <a:ext uri="{FF2B5EF4-FFF2-40B4-BE49-F238E27FC236}">
                <a16:creationId xmlns:a16="http://schemas.microsoft.com/office/drawing/2014/main" id="{E5DF56DD-2933-BF43-86D5-5B6DD8A22880}"/>
              </a:ext>
            </a:extLst>
          </p:cNvPr>
          <p:cNvSpPr/>
          <p:nvPr/>
        </p:nvSpPr>
        <p:spPr>
          <a:xfrm>
            <a:off x="6013044" y="5299352"/>
            <a:ext cx="281190" cy="233887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8" name="図 147">
            <a:extLst>
              <a:ext uri="{FF2B5EF4-FFF2-40B4-BE49-F238E27FC236}">
                <a16:creationId xmlns:a16="http://schemas.microsoft.com/office/drawing/2014/main" id="{BD42CBF5-F962-CD4E-90B3-891EB5854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760" y="5237112"/>
            <a:ext cx="343731" cy="396613"/>
          </a:xfrm>
          <a:prstGeom prst="rect">
            <a:avLst/>
          </a:prstGeom>
        </p:spPr>
      </p:pic>
      <p:sp>
        <p:nvSpPr>
          <p:cNvPr id="149" name="右矢印 148">
            <a:extLst>
              <a:ext uri="{FF2B5EF4-FFF2-40B4-BE49-F238E27FC236}">
                <a16:creationId xmlns:a16="http://schemas.microsoft.com/office/drawing/2014/main" id="{3F7636B6-4F06-C940-A5C5-00F54D1E66AE}"/>
              </a:ext>
            </a:extLst>
          </p:cNvPr>
          <p:cNvSpPr/>
          <p:nvPr/>
        </p:nvSpPr>
        <p:spPr>
          <a:xfrm>
            <a:off x="4270323" y="2436309"/>
            <a:ext cx="373440" cy="31120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0" name="右矢印 149">
            <a:extLst>
              <a:ext uri="{FF2B5EF4-FFF2-40B4-BE49-F238E27FC236}">
                <a16:creationId xmlns:a16="http://schemas.microsoft.com/office/drawing/2014/main" id="{891B6623-D415-4A46-A1A2-5614D847E27B}"/>
              </a:ext>
            </a:extLst>
          </p:cNvPr>
          <p:cNvSpPr/>
          <p:nvPr/>
        </p:nvSpPr>
        <p:spPr>
          <a:xfrm rot="8100000">
            <a:off x="4201180" y="3892048"/>
            <a:ext cx="373440" cy="31120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1" name="右矢印 150">
            <a:extLst>
              <a:ext uri="{FF2B5EF4-FFF2-40B4-BE49-F238E27FC236}">
                <a16:creationId xmlns:a16="http://schemas.microsoft.com/office/drawing/2014/main" id="{864A22D4-E15D-4347-8F70-D9E62B3367F3}"/>
              </a:ext>
            </a:extLst>
          </p:cNvPr>
          <p:cNvSpPr/>
          <p:nvPr/>
        </p:nvSpPr>
        <p:spPr>
          <a:xfrm>
            <a:off x="4208083" y="5486072"/>
            <a:ext cx="373440" cy="31120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33660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55C250E-B047-B342-A5C8-1D5AB745AB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迷路の解き方</a:t>
            </a:r>
            <a:r>
              <a:rPr kumimoji="1" lang="en-US" altLang="ja-JP"/>
              <a:t>(</a:t>
            </a:r>
            <a:r>
              <a:rPr kumimoji="1" lang="ja-JP" altLang="en-US"/>
              <a:t>数字版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grpSp>
        <p:nvGrpSpPr>
          <p:cNvPr id="138" name="グループ化 137">
            <a:extLst>
              <a:ext uri="{FF2B5EF4-FFF2-40B4-BE49-F238E27FC236}">
                <a16:creationId xmlns:a16="http://schemas.microsoft.com/office/drawing/2014/main" id="{EA76A41B-2970-7E42-AAE2-491285D4B448}"/>
              </a:ext>
            </a:extLst>
          </p:cNvPr>
          <p:cNvGrpSpPr/>
          <p:nvPr/>
        </p:nvGrpSpPr>
        <p:grpSpPr>
          <a:xfrm>
            <a:off x="971600" y="1029258"/>
            <a:ext cx="7272808" cy="5712110"/>
            <a:chOff x="755576" y="1052736"/>
            <a:chExt cx="7272808" cy="5712110"/>
          </a:xfrm>
        </p:grpSpPr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459CB859-E645-8446-9242-732B886A6A95}"/>
                </a:ext>
              </a:extLst>
            </p:cNvPr>
            <p:cNvSpPr/>
            <p:nvPr/>
          </p:nvSpPr>
          <p:spPr>
            <a:xfrm>
              <a:off x="817309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F7A23741-D0D9-E243-BE58-3BC28FAC0FD1}"/>
                </a:ext>
              </a:extLst>
            </p:cNvPr>
            <p:cNvSpPr/>
            <p:nvPr/>
          </p:nvSpPr>
          <p:spPr>
            <a:xfrm>
              <a:off x="817309" y="1900273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3B3854CE-D6D4-B844-B960-47DD48671635}"/>
                </a:ext>
              </a:extLst>
            </p:cNvPr>
            <p:cNvSpPr/>
            <p:nvPr/>
          </p:nvSpPr>
          <p:spPr>
            <a:xfrm>
              <a:off x="817309" y="2369445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AB48FC7-FA70-EC4E-A16B-8E44F4EF3C65}"/>
                </a:ext>
              </a:extLst>
            </p:cNvPr>
            <p:cNvSpPr/>
            <p:nvPr/>
          </p:nvSpPr>
          <p:spPr>
            <a:xfrm>
              <a:off x="817309" y="2838617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BB603D9-3A24-6746-9DCA-B15F5C8B3A52}"/>
                </a:ext>
              </a:extLst>
            </p:cNvPr>
            <p:cNvSpPr/>
            <p:nvPr/>
          </p:nvSpPr>
          <p:spPr>
            <a:xfrm>
              <a:off x="1286481" y="1431101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0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668EFAEF-A722-1A4D-AE8B-2A3B3E8892A3}"/>
                </a:ext>
              </a:extLst>
            </p:cNvPr>
            <p:cNvSpPr/>
            <p:nvPr/>
          </p:nvSpPr>
          <p:spPr>
            <a:xfrm>
              <a:off x="1286481" y="1900273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1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BDEB816-6CE5-EF4B-8C4F-3C78ED775912}"/>
                </a:ext>
              </a:extLst>
            </p:cNvPr>
            <p:cNvSpPr/>
            <p:nvPr/>
          </p:nvSpPr>
          <p:spPr>
            <a:xfrm>
              <a:off x="1286481" y="2369445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2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FB8F864F-F5C6-6F47-8469-DB2CF33C5956}"/>
                </a:ext>
              </a:extLst>
            </p:cNvPr>
            <p:cNvSpPr/>
            <p:nvPr/>
          </p:nvSpPr>
          <p:spPr>
            <a:xfrm>
              <a:off x="1286481" y="2838617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402783F4-9988-4242-8882-29DCB14A0E12}"/>
                </a:ext>
              </a:extLst>
            </p:cNvPr>
            <p:cNvSpPr/>
            <p:nvPr/>
          </p:nvSpPr>
          <p:spPr>
            <a:xfrm>
              <a:off x="1755654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033B8EEF-59AB-5345-B23B-689ACFD6F035}"/>
                </a:ext>
              </a:extLst>
            </p:cNvPr>
            <p:cNvSpPr/>
            <p:nvPr/>
          </p:nvSpPr>
          <p:spPr>
            <a:xfrm>
              <a:off x="1755654" y="1900273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2E01F2A7-447B-FA4B-A0CB-D0C8A4399FE8}"/>
                </a:ext>
              </a:extLst>
            </p:cNvPr>
            <p:cNvSpPr/>
            <p:nvPr/>
          </p:nvSpPr>
          <p:spPr>
            <a:xfrm>
              <a:off x="1755654" y="2369445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4593CFA0-A07C-0040-8AA9-C4B9EAEC26A1}"/>
                </a:ext>
              </a:extLst>
            </p:cNvPr>
            <p:cNvSpPr/>
            <p:nvPr/>
          </p:nvSpPr>
          <p:spPr>
            <a:xfrm>
              <a:off x="1755654" y="2838617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D429A59F-3715-A541-8C32-4B4984DA3D56}"/>
                </a:ext>
              </a:extLst>
            </p:cNvPr>
            <p:cNvSpPr/>
            <p:nvPr/>
          </p:nvSpPr>
          <p:spPr>
            <a:xfrm>
              <a:off x="2224825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94B4AF8E-7E48-344C-87D1-B34443049B55}"/>
                </a:ext>
              </a:extLst>
            </p:cNvPr>
            <p:cNvSpPr/>
            <p:nvPr/>
          </p:nvSpPr>
          <p:spPr>
            <a:xfrm>
              <a:off x="2224825" y="1900273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EB1FC6E2-4D8B-3446-ACB6-A4A32F060498}"/>
                </a:ext>
              </a:extLst>
            </p:cNvPr>
            <p:cNvSpPr/>
            <p:nvPr/>
          </p:nvSpPr>
          <p:spPr>
            <a:xfrm>
              <a:off x="2224825" y="2369445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5400BDD5-518F-0E43-A05E-D812DF8F048F}"/>
                </a:ext>
              </a:extLst>
            </p:cNvPr>
            <p:cNvSpPr/>
            <p:nvPr/>
          </p:nvSpPr>
          <p:spPr>
            <a:xfrm>
              <a:off x="2224825" y="2838617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E5D8B7D-6618-594A-A97A-FF6038A04227}"/>
                </a:ext>
              </a:extLst>
            </p:cNvPr>
            <p:cNvSpPr/>
            <p:nvPr/>
          </p:nvSpPr>
          <p:spPr>
            <a:xfrm>
              <a:off x="2693997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EF4652DF-5D66-B742-8ECC-C574F7B0D1B0}"/>
                </a:ext>
              </a:extLst>
            </p:cNvPr>
            <p:cNvSpPr/>
            <p:nvPr/>
          </p:nvSpPr>
          <p:spPr>
            <a:xfrm>
              <a:off x="2693997" y="1900273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5CD2D2CA-CB0B-1244-B318-2786B7447987}"/>
                </a:ext>
              </a:extLst>
            </p:cNvPr>
            <p:cNvSpPr/>
            <p:nvPr/>
          </p:nvSpPr>
          <p:spPr>
            <a:xfrm>
              <a:off x="2693997" y="2369445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ADC07F31-5D38-AF4A-966F-3FA7B49AB477}"/>
                </a:ext>
              </a:extLst>
            </p:cNvPr>
            <p:cNvSpPr/>
            <p:nvPr/>
          </p:nvSpPr>
          <p:spPr>
            <a:xfrm>
              <a:off x="2693997" y="2838617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9CD72441-CDB6-F94A-8FE4-FF8FB8E6BFE6}"/>
                </a:ext>
              </a:extLst>
            </p:cNvPr>
            <p:cNvSpPr/>
            <p:nvPr/>
          </p:nvSpPr>
          <p:spPr>
            <a:xfrm>
              <a:off x="3163169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1285DF25-4637-8C43-94FA-A6C47D872B98}"/>
                </a:ext>
              </a:extLst>
            </p:cNvPr>
            <p:cNvSpPr/>
            <p:nvPr/>
          </p:nvSpPr>
          <p:spPr>
            <a:xfrm>
              <a:off x="3163169" y="1900273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95C19E0D-4F66-1345-95DB-4592BF61AE73}"/>
                </a:ext>
              </a:extLst>
            </p:cNvPr>
            <p:cNvSpPr/>
            <p:nvPr/>
          </p:nvSpPr>
          <p:spPr>
            <a:xfrm>
              <a:off x="3163169" y="2369445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30BC6B2F-85F0-1C4D-8F3A-3C267B2E8F42}"/>
                </a:ext>
              </a:extLst>
            </p:cNvPr>
            <p:cNvSpPr/>
            <p:nvPr/>
          </p:nvSpPr>
          <p:spPr>
            <a:xfrm>
              <a:off x="3163169" y="2838617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CC001B09-74F8-FD4F-8495-DE31DE9A9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11174" y="2912697"/>
              <a:ext cx="340932" cy="393383"/>
            </a:xfrm>
            <a:prstGeom prst="rect">
              <a:avLst/>
            </a:prstGeom>
          </p:spPr>
        </p:pic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F0FF82EE-BABD-E645-8074-44430A04CC9E}"/>
                </a:ext>
              </a:extLst>
            </p:cNvPr>
            <p:cNvSpPr/>
            <p:nvPr/>
          </p:nvSpPr>
          <p:spPr>
            <a:xfrm>
              <a:off x="817309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35644ED7-BC06-E64D-8C96-8DEACD63E397}"/>
                </a:ext>
              </a:extLst>
            </p:cNvPr>
            <p:cNvSpPr/>
            <p:nvPr/>
          </p:nvSpPr>
          <p:spPr>
            <a:xfrm>
              <a:off x="1286481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F99AAB9-3C42-B94F-97F0-546DB72AE1AE}"/>
                </a:ext>
              </a:extLst>
            </p:cNvPr>
            <p:cNvSpPr/>
            <p:nvPr/>
          </p:nvSpPr>
          <p:spPr>
            <a:xfrm>
              <a:off x="1755654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0DE53F5C-E748-564E-A128-EB675F1E6A89}"/>
                </a:ext>
              </a:extLst>
            </p:cNvPr>
            <p:cNvSpPr/>
            <p:nvPr/>
          </p:nvSpPr>
          <p:spPr>
            <a:xfrm>
              <a:off x="2224825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A62A5A32-6C54-4C4D-BC5D-51A03BDE8786}"/>
                </a:ext>
              </a:extLst>
            </p:cNvPr>
            <p:cNvSpPr/>
            <p:nvPr/>
          </p:nvSpPr>
          <p:spPr>
            <a:xfrm>
              <a:off x="2693997" y="3307789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B68DFFC2-265C-3041-B60A-A1938A98F417}"/>
                </a:ext>
              </a:extLst>
            </p:cNvPr>
            <p:cNvSpPr/>
            <p:nvPr/>
          </p:nvSpPr>
          <p:spPr>
            <a:xfrm>
              <a:off x="3163169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34" name="図 33">
              <a:extLst>
                <a:ext uri="{FF2B5EF4-FFF2-40B4-BE49-F238E27FC236}">
                  <a16:creationId xmlns:a16="http://schemas.microsoft.com/office/drawing/2014/main" id="{F15186B9-624C-DF49-8950-7C2995C59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7571" y="3616455"/>
              <a:ext cx="629931" cy="308666"/>
            </a:xfrm>
            <a:prstGeom prst="rect">
              <a:avLst/>
            </a:prstGeom>
          </p:spPr>
        </p:pic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5E599792-934F-3949-B7CD-1DC84F904E9C}"/>
                </a:ext>
              </a:extLst>
            </p:cNvPr>
            <p:cNvSpPr/>
            <p:nvPr/>
          </p:nvSpPr>
          <p:spPr>
            <a:xfrm>
              <a:off x="4706498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EDF974FF-A28E-CC46-BBCA-7A25F83308ED}"/>
                </a:ext>
              </a:extLst>
            </p:cNvPr>
            <p:cNvSpPr/>
            <p:nvPr/>
          </p:nvSpPr>
          <p:spPr>
            <a:xfrm>
              <a:off x="4706498" y="1900273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D4E3EDD5-6221-B544-BED6-8B2D0D039BBC}"/>
                </a:ext>
              </a:extLst>
            </p:cNvPr>
            <p:cNvSpPr/>
            <p:nvPr/>
          </p:nvSpPr>
          <p:spPr>
            <a:xfrm>
              <a:off x="4706498" y="2369445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1875F511-FD32-114A-8C63-7253D87970BD}"/>
                </a:ext>
              </a:extLst>
            </p:cNvPr>
            <p:cNvSpPr/>
            <p:nvPr/>
          </p:nvSpPr>
          <p:spPr>
            <a:xfrm>
              <a:off x="4706498" y="2838617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CD126A00-C39A-5C4F-B561-F2B10B186FF4}"/>
                </a:ext>
              </a:extLst>
            </p:cNvPr>
            <p:cNvSpPr/>
            <p:nvPr/>
          </p:nvSpPr>
          <p:spPr>
            <a:xfrm>
              <a:off x="5175670" y="1431101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0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B5813C78-B873-634B-A57D-2EAB90CE7FD4}"/>
                </a:ext>
              </a:extLst>
            </p:cNvPr>
            <p:cNvSpPr/>
            <p:nvPr/>
          </p:nvSpPr>
          <p:spPr>
            <a:xfrm>
              <a:off x="5175670" y="1900273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1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D39DD138-25A2-C94A-93F1-235B05D0E941}"/>
                </a:ext>
              </a:extLst>
            </p:cNvPr>
            <p:cNvSpPr/>
            <p:nvPr/>
          </p:nvSpPr>
          <p:spPr>
            <a:xfrm>
              <a:off x="5175670" y="2369445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2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E107268D-074F-5849-B516-034EAB36645A}"/>
                </a:ext>
              </a:extLst>
            </p:cNvPr>
            <p:cNvSpPr/>
            <p:nvPr/>
          </p:nvSpPr>
          <p:spPr>
            <a:xfrm>
              <a:off x="5175670" y="2838617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3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DB7896C7-FA13-B24B-AE08-72ED9DD3F963}"/>
                </a:ext>
              </a:extLst>
            </p:cNvPr>
            <p:cNvSpPr/>
            <p:nvPr/>
          </p:nvSpPr>
          <p:spPr>
            <a:xfrm>
              <a:off x="5644843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41DCB6C4-DAF2-E24F-B243-2826FB2FA882}"/>
                </a:ext>
              </a:extLst>
            </p:cNvPr>
            <p:cNvSpPr/>
            <p:nvPr/>
          </p:nvSpPr>
          <p:spPr>
            <a:xfrm>
              <a:off x="5644843" y="1900273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137985C6-73F8-304C-AA14-BCCCD09AC22A}"/>
                </a:ext>
              </a:extLst>
            </p:cNvPr>
            <p:cNvSpPr/>
            <p:nvPr/>
          </p:nvSpPr>
          <p:spPr>
            <a:xfrm>
              <a:off x="5644843" y="2369445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3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9A1E696-6A81-3B49-BCAF-F979A9F36575}"/>
                </a:ext>
              </a:extLst>
            </p:cNvPr>
            <p:cNvSpPr/>
            <p:nvPr/>
          </p:nvSpPr>
          <p:spPr>
            <a:xfrm>
              <a:off x="5644843" y="2838617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2E331D8F-7201-6A4F-A784-F8E4D325795C}"/>
                </a:ext>
              </a:extLst>
            </p:cNvPr>
            <p:cNvSpPr/>
            <p:nvPr/>
          </p:nvSpPr>
          <p:spPr>
            <a:xfrm>
              <a:off x="6114014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15071EE0-AFD8-8345-A844-3F0525E4943C}"/>
                </a:ext>
              </a:extLst>
            </p:cNvPr>
            <p:cNvSpPr/>
            <p:nvPr/>
          </p:nvSpPr>
          <p:spPr>
            <a:xfrm>
              <a:off x="6114014" y="1900273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5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99D75431-1E20-FB46-B3E7-C8605A3F59D0}"/>
                </a:ext>
              </a:extLst>
            </p:cNvPr>
            <p:cNvSpPr/>
            <p:nvPr/>
          </p:nvSpPr>
          <p:spPr>
            <a:xfrm>
              <a:off x="6114014" y="2369445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4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4D9ACCF5-CCAE-E24E-A9A9-A29416C0CE40}"/>
                </a:ext>
              </a:extLst>
            </p:cNvPr>
            <p:cNvSpPr/>
            <p:nvPr/>
          </p:nvSpPr>
          <p:spPr>
            <a:xfrm>
              <a:off x="6114014" y="2838617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5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13BB469F-76C1-1C4F-8E66-E503B0717C2A}"/>
                </a:ext>
              </a:extLst>
            </p:cNvPr>
            <p:cNvSpPr/>
            <p:nvPr/>
          </p:nvSpPr>
          <p:spPr>
            <a:xfrm>
              <a:off x="6583186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FD2D582-4D61-B14B-A5C4-6D62369F659E}"/>
                </a:ext>
              </a:extLst>
            </p:cNvPr>
            <p:cNvSpPr/>
            <p:nvPr/>
          </p:nvSpPr>
          <p:spPr>
            <a:xfrm>
              <a:off x="6583186" y="1900273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6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1FCC5E58-AD5D-8441-B0CF-FBF62E82B33E}"/>
                </a:ext>
              </a:extLst>
            </p:cNvPr>
            <p:cNvSpPr/>
            <p:nvPr/>
          </p:nvSpPr>
          <p:spPr>
            <a:xfrm>
              <a:off x="6583186" y="2369445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CCD116EE-B322-4743-9B41-321ABE19BF75}"/>
                </a:ext>
              </a:extLst>
            </p:cNvPr>
            <p:cNvSpPr/>
            <p:nvPr/>
          </p:nvSpPr>
          <p:spPr>
            <a:xfrm>
              <a:off x="6583186" y="2838617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6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A8882F88-504A-4046-BB60-8835C8E7D494}"/>
                </a:ext>
              </a:extLst>
            </p:cNvPr>
            <p:cNvSpPr/>
            <p:nvPr/>
          </p:nvSpPr>
          <p:spPr>
            <a:xfrm>
              <a:off x="7052358" y="143110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CD05151B-7028-084F-A59B-48AEDEA8D061}"/>
                </a:ext>
              </a:extLst>
            </p:cNvPr>
            <p:cNvSpPr/>
            <p:nvPr/>
          </p:nvSpPr>
          <p:spPr>
            <a:xfrm>
              <a:off x="7052358" y="1900273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80265F84-C6A1-894B-8F17-5A06F1935126}"/>
                </a:ext>
              </a:extLst>
            </p:cNvPr>
            <p:cNvSpPr/>
            <p:nvPr/>
          </p:nvSpPr>
          <p:spPr>
            <a:xfrm>
              <a:off x="7052358" y="2369445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13D954F2-FB18-7F4C-AEC3-EF33BEC80358}"/>
                </a:ext>
              </a:extLst>
            </p:cNvPr>
            <p:cNvSpPr/>
            <p:nvPr/>
          </p:nvSpPr>
          <p:spPr>
            <a:xfrm>
              <a:off x="7052358" y="2838617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3D7B8FA0-D8C7-AC4A-A759-4A265B795305}"/>
                </a:ext>
              </a:extLst>
            </p:cNvPr>
            <p:cNvSpPr/>
            <p:nvPr/>
          </p:nvSpPr>
          <p:spPr>
            <a:xfrm>
              <a:off x="4706498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376D99D5-8134-E141-A3DB-BF3777AA0321}"/>
                </a:ext>
              </a:extLst>
            </p:cNvPr>
            <p:cNvSpPr/>
            <p:nvPr/>
          </p:nvSpPr>
          <p:spPr>
            <a:xfrm>
              <a:off x="5175670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C6A42775-7E94-BB4E-8A1E-462FD5ECF9C5}"/>
                </a:ext>
              </a:extLst>
            </p:cNvPr>
            <p:cNvSpPr/>
            <p:nvPr/>
          </p:nvSpPr>
          <p:spPr>
            <a:xfrm>
              <a:off x="5644843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54623024-D5C2-494A-9269-D6678E33262A}"/>
                </a:ext>
              </a:extLst>
            </p:cNvPr>
            <p:cNvSpPr/>
            <p:nvPr/>
          </p:nvSpPr>
          <p:spPr>
            <a:xfrm>
              <a:off x="6114014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E26D26AD-29CD-2046-A8BB-6A5F40AC1CF5}"/>
                </a:ext>
              </a:extLst>
            </p:cNvPr>
            <p:cNvSpPr/>
            <p:nvPr/>
          </p:nvSpPr>
          <p:spPr>
            <a:xfrm>
              <a:off x="6583186" y="3307789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7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FD81AA87-5BE2-1C4E-A51E-2707C0D22463}"/>
                </a:ext>
              </a:extLst>
            </p:cNvPr>
            <p:cNvSpPr/>
            <p:nvPr/>
          </p:nvSpPr>
          <p:spPr>
            <a:xfrm>
              <a:off x="7052358" y="330778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65" name="図 64">
              <a:extLst>
                <a:ext uri="{FF2B5EF4-FFF2-40B4-BE49-F238E27FC236}">
                  <a16:creationId xmlns:a16="http://schemas.microsoft.com/office/drawing/2014/main" id="{001D8130-159C-9240-8F45-4204545DB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96760" y="3616455"/>
              <a:ext cx="629931" cy="308666"/>
            </a:xfrm>
            <a:prstGeom prst="rect">
              <a:avLst/>
            </a:prstGeom>
          </p:spPr>
        </p:pic>
        <p:sp>
          <p:nvSpPr>
            <p:cNvPr id="66" name="テキスト ボックス 65">
              <a:extLst>
                <a:ext uri="{FF2B5EF4-FFF2-40B4-BE49-F238E27FC236}">
                  <a16:creationId xmlns:a16="http://schemas.microsoft.com/office/drawing/2014/main" id="{DD6C42CF-BB5B-B246-B578-AB9CC82792A3}"/>
                </a:ext>
              </a:extLst>
            </p:cNvPr>
            <p:cNvSpPr txBox="1"/>
            <p:nvPr/>
          </p:nvSpPr>
          <p:spPr>
            <a:xfrm>
              <a:off x="817309" y="1052736"/>
              <a:ext cx="3226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1.  </a:t>
              </a:r>
              <a:r>
                <a:rPr kumimoji="1" lang="ja-JP" altLang="en-US"/>
                <a:t>スタートからの距離を記録</a:t>
              </a:r>
            </a:p>
          </p:txBody>
        </p:sp>
        <p:sp>
          <p:nvSpPr>
            <p:cNvPr id="67" name="テキスト ボックス 66">
              <a:extLst>
                <a:ext uri="{FF2B5EF4-FFF2-40B4-BE49-F238E27FC236}">
                  <a16:creationId xmlns:a16="http://schemas.microsoft.com/office/drawing/2014/main" id="{290EE427-AC6B-B24B-9E7D-D42D1045E77D}"/>
                </a:ext>
              </a:extLst>
            </p:cNvPr>
            <p:cNvSpPr txBox="1"/>
            <p:nvPr/>
          </p:nvSpPr>
          <p:spPr>
            <a:xfrm>
              <a:off x="4583032" y="1060702"/>
              <a:ext cx="2134516" cy="316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2. </a:t>
              </a:r>
              <a:r>
                <a:rPr kumimoji="1" lang="ja-JP" altLang="en-US"/>
                <a:t>距離地図が完成する</a:t>
              </a: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4C2C29B5-0D51-9A46-B118-345580CDB65F}"/>
                </a:ext>
              </a:extLst>
            </p:cNvPr>
            <p:cNvSpPr/>
            <p:nvPr/>
          </p:nvSpPr>
          <p:spPr>
            <a:xfrm>
              <a:off x="817309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884AA0C9-A687-344E-B9B3-D5BCEBC98ED2}"/>
                </a:ext>
              </a:extLst>
            </p:cNvPr>
            <p:cNvSpPr/>
            <p:nvPr/>
          </p:nvSpPr>
          <p:spPr>
            <a:xfrm>
              <a:off x="817309" y="473999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891B6F2B-92D9-0E40-8EB7-BD8D1B49CC57}"/>
                </a:ext>
              </a:extLst>
            </p:cNvPr>
            <p:cNvSpPr/>
            <p:nvPr/>
          </p:nvSpPr>
          <p:spPr>
            <a:xfrm>
              <a:off x="817309" y="520917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id="{727336E9-BBCF-A847-A63D-1739AF6558C5}"/>
                </a:ext>
              </a:extLst>
            </p:cNvPr>
            <p:cNvSpPr/>
            <p:nvPr/>
          </p:nvSpPr>
          <p:spPr>
            <a:xfrm>
              <a:off x="817309" y="5678342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24D1166E-545E-3A43-AE15-86AF27C4F1A7}"/>
                </a:ext>
              </a:extLst>
            </p:cNvPr>
            <p:cNvSpPr/>
            <p:nvPr/>
          </p:nvSpPr>
          <p:spPr>
            <a:xfrm>
              <a:off x="1286481" y="4270826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0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id="{71443BE1-9A68-7B4A-B42F-1F1B38528618}"/>
                </a:ext>
              </a:extLst>
            </p:cNvPr>
            <p:cNvSpPr/>
            <p:nvPr/>
          </p:nvSpPr>
          <p:spPr>
            <a:xfrm>
              <a:off x="1286481" y="4739999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1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id="{2B25BC8B-9A85-544B-BFE8-2ABACF0759E0}"/>
                </a:ext>
              </a:extLst>
            </p:cNvPr>
            <p:cNvSpPr/>
            <p:nvPr/>
          </p:nvSpPr>
          <p:spPr>
            <a:xfrm>
              <a:off x="1286481" y="5209171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</a:rPr>
                <a:t>2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D77DC2A4-99C6-DD43-99A5-87972BE3C7CB}"/>
                </a:ext>
              </a:extLst>
            </p:cNvPr>
            <p:cNvSpPr/>
            <p:nvPr/>
          </p:nvSpPr>
          <p:spPr>
            <a:xfrm>
              <a:off x="1286481" y="5678342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3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id="{0669DC06-B96E-B040-8F52-2AD029C4D70C}"/>
                </a:ext>
              </a:extLst>
            </p:cNvPr>
            <p:cNvSpPr/>
            <p:nvPr/>
          </p:nvSpPr>
          <p:spPr>
            <a:xfrm>
              <a:off x="1755654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id="{1727AD2E-8C29-144D-91E8-823199941BF9}"/>
                </a:ext>
              </a:extLst>
            </p:cNvPr>
            <p:cNvSpPr/>
            <p:nvPr/>
          </p:nvSpPr>
          <p:spPr>
            <a:xfrm>
              <a:off x="1755654" y="473999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id="{48E95DFB-269F-7D47-AA68-16F238B75667}"/>
                </a:ext>
              </a:extLst>
            </p:cNvPr>
            <p:cNvSpPr/>
            <p:nvPr/>
          </p:nvSpPr>
          <p:spPr>
            <a:xfrm>
              <a:off x="1755654" y="5209171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3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FFCB81CB-5E25-874B-B80E-4F069278F164}"/>
                </a:ext>
              </a:extLst>
            </p:cNvPr>
            <p:cNvSpPr/>
            <p:nvPr/>
          </p:nvSpPr>
          <p:spPr>
            <a:xfrm>
              <a:off x="1755654" y="5678342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0" name="正方形/長方形 79">
              <a:extLst>
                <a:ext uri="{FF2B5EF4-FFF2-40B4-BE49-F238E27FC236}">
                  <a16:creationId xmlns:a16="http://schemas.microsoft.com/office/drawing/2014/main" id="{5F284A34-DA93-4946-8833-7CD8611F1731}"/>
                </a:ext>
              </a:extLst>
            </p:cNvPr>
            <p:cNvSpPr/>
            <p:nvPr/>
          </p:nvSpPr>
          <p:spPr>
            <a:xfrm>
              <a:off x="2224825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1383896-37CF-9D41-8D2E-B3C0954F13BE}"/>
                </a:ext>
              </a:extLst>
            </p:cNvPr>
            <p:cNvSpPr/>
            <p:nvPr/>
          </p:nvSpPr>
          <p:spPr>
            <a:xfrm>
              <a:off x="2224825" y="4739999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5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3B2277ED-A5E9-6B4C-B14A-CF12E8D0BA0A}"/>
                </a:ext>
              </a:extLst>
            </p:cNvPr>
            <p:cNvSpPr/>
            <p:nvPr/>
          </p:nvSpPr>
          <p:spPr>
            <a:xfrm>
              <a:off x="2224825" y="5209171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4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64DD5C23-BB24-A849-A120-C49C1F858B88}"/>
                </a:ext>
              </a:extLst>
            </p:cNvPr>
            <p:cNvSpPr/>
            <p:nvPr/>
          </p:nvSpPr>
          <p:spPr>
            <a:xfrm>
              <a:off x="2224825" y="5678342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5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13866031-8639-244F-B0C8-9939C7BC5C2F}"/>
                </a:ext>
              </a:extLst>
            </p:cNvPr>
            <p:cNvSpPr/>
            <p:nvPr/>
          </p:nvSpPr>
          <p:spPr>
            <a:xfrm>
              <a:off x="2693997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486AAC35-66CC-AF44-A7DC-682D309F409F}"/>
                </a:ext>
              </a:extLst>
            </p:cNvPr>
            <p:cNvSpPr/>
            <p:nvPr/>
          </p:nvSpPr>
          <p:spPr>
            <a:xfrm>
              <a:off x="2693997" y="4739999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6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6" name="正方形/長方形 85">
              <a:extLst>
                <a:ext uri="{FF2B5EF4-FFF2-40B4-BE49-F238E27FC236}">
                  <a16:creationId xmlns:a16="http://schemas.microsoft.com/office/drawing/2014/main" id="{AE6A3F47-DE10-394D-9314-76066FE29AD1}"/>
                </a:ext>
              </a:extLst>
            </p:cNvPr>
            <p:cNvSpPr/>
            <p:nvPr/>
          </p:nvSpPr>
          <p:spPr>
            <a:xfrm>
              <a:off x="2693997" y="520917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7" name="正方形/長方形 86">
              <a:extLst>
                <a:ext uri="{FF2B5EF4-FFF2-40B4-BE49-F238E27FC236}">
                  <a16:creationId xmlns:a16="http://schemas.microsoft.com/office/drawing/2014/main" id="{A441308A-3BBE-0E44-92DF-DA347AC2E93D}"/>
                </a:ext>
              </a:extLst>
            </p:cNvPr>
            <p:cNvSpPr/>
            <p:nvPr/>
          </p:nvSpPr>
          <p:spPr>
            <a:xfrm>
              <a:off x="2693997" y="5678342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6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id="{44717716-70FE-B740-84E4-354ABC4FCF89}"/>
                </a:ext>
              </a:extLst>
            </p:cNvPr>
            <p:cNvSpPr/>
            <p:nvPr/>
          </p:nvSpPr>
          <p:spPr>
            <a:xfrm>
              <a:off x="3163169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正方形/長方形 88">
              <a:extLst>
                <a:ext uri="{FF2B5EF4-FFF2-40B4-BE49-F238E27FC236}">
                  <a16:creationId xmlns:a16="http://schemas.microsoft.com/office/drawing/2014/main" id="{00678456-9D96-A643-948B-665B31FEF493}"/>
                </a:ext>
              </a:extLst>
            </p:cNvPr>
            <p:cNvSpPr/>
            <p:nvPr/>
          </p:nvSpPr>
          <p:spPr>
            <a:xfrm>
              <a:off x="3163169" y="473999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id="{0E29D045-6705-314E-AB90-32938574F644}"/>
                </a:ext>
              </a:extLst>
            </p:cNvPr>
            <p:cNvSpPr/>
            <p:nvPr/>
          </p:nvSpPr>
          <p:spPr>
            <a:xfrm>
              <a:off x="3163169" y="520917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1" name="正方形/長方形 90">
              <a:extLst>
                <a:ext uri="{FF2B5EF4-FFF2-40B4-BE49-F238E27FC236}">
                  <a16:creationId xmlns:a16="http://schemas.microsoft.com/office/drawing/2014/main" id="{F3ECDC8E-2C19-0443-9D50-A23F22D45A4D}"/>
                </a:ext>
              </a:extLst>
            </p:cNvPr>
            <p:cNvSpPr/>
            <p:nvPr/>
          </p:nvSpPr>
          <p:spPr>
            <a:xfrm>
              <a:off x="3163169" y="5678342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2" name="正方形/長方形 91">
              <a:extLst>
                <a:ext uri="{FF2B5EF4-FFF2-40B4-BE49-F238E27FC236}">
                  <a16:creationId xmlns:a16="http://schemas.microsoft.com/office/drawing/2014/main" id="{E12C5432-EDE5-5340-B10B-2D77343B4D90}"/>
                </a:ext>
              </a:extLst>
            </p:cNvPr>
            <p:cNvSpPr/>
            <p:nvPr/>
          </p:nvSpPr>
          <p:spPr>
            <a:xfrm>
              <a:off x="817309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2FDF4FD1-DCF2-4C45-AC8C-346E50C369A6}"/>
                </a:ext>
              </a:extLst>
            </p:cNvPr>
            <p:cNvSpPr/>
            <p:nvPr/>
          </p:nvSpPr>
          <p:spPr>
            <a:xfrm>
              <a:off x="1286481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1807CB61-23A1-CC40-98C3-CD0F23C3DCD2}"/>
                </a:ext>
              </a:extLst>
            </p:cNvPr>
            <p:cNvSpPr/>
            <p:nvPr/>
          </p:nvSpPr>
          <p:spPr>
            <a:xfrm>
              <a:off x="1755654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5" name="正方形/長方形 94">
              <a:extLst>
                <a:ext uri="{FF2B5EF4-FFF2-40B4-BE49-F238E27FC236}">
                  <a16:creationId xmlns:a16="http://schemas.microsoft.com/office/drawing/2014/main" id="{0343359E-7C91-7441-BC73-7871FC6B7A04}"/>
                </a:ext>
              </a:extLst>
            </p:cNvPr>
            <p:cNvSpPr/>
            <p:nvPr/>
          </p:nvSpPr>
          <p:spPr>
            <a:xfrm>
              <a:off x="2224825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5E27A79A-02D9-204B-97A0-DD9FE6847516}"/>
                </a:ext>
              </a:extLst>
            </p:cNvPr>
            <p:cNvSpPr/>
            <p:nvPr/>
          </p:nvSpPr>
          <p:spPr>
            <a:xfrm>
              <a:off x="2693997" y="6147514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7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7" name="正方形/長方形 96">
              <a:extLst>
                <a:ext uri="{FF2B5EF4-FFF2-40B4-BE49-F238E27FC236}">
                  <a16:creationId xmlns:a16="http://schemas.microsoft.com/office/drawing/2014/main" id="{3E777194-F716-694F-B159-4FE130998448}"/>
                </a:ext>
              </a:extLst>
            </p:cNvPr>
            <p:cNvSpPr/>
            <p:nvPr/>
          </p:nvSpPr>
          <p:spPr>
            <a:xfrm>
              <a:off x="3163169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98" name="図 97">
              <a:extLst>
                <a:ext uri="{FF2B5EF4-FFF2-40B4-BE49-F238E27FC236}">
                  <a16:creationId xmlns:a16="http://schemas.microsoft.com/office/drawing/2014/main" id="{1739C300-F329-F746-9C2B-97B3D51AD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7571" y="6456180"/>
              <a:ext cx="629931" cy="308666"/>
            </a:xfrm>
            <a:prstGeom prst="rect">
              <a:avLst/>
            </a:prstGeom>
          </p:spPr>
        </p:pic>
        <p:sp>
          <p:nvSpPr>
            <p:cNvPr id="99" name="正方形/長方形 98">
              <a:extLst>
                <a:ext uri="{FF2B5EF4-FFF2-40B4-BE49-F238E27FC236}">
                  <a16:creationId xmlns:a16="http://schemas.microsoft.com/office/drawing/2014/main" id="{D6444EE9-06E7-3E40-8C0B-E46AD66B1DB2}"/>
                </a:ext>
              </a:extLst>
            </p:cNvPr>
            <p:cNvSpPr/>
            <p:nvPr/>
          </p:nvSpPr>
          <p:spPr>
            <a:xfrm>
              <a:off x="4706498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0" name="正方形/長方形 99">
              <a:extLst>
                <a:ext uri="{FF2B5EF4-FFF2-40B4-BE49-F238E27FC236}">
                  <a16:creationId xmlns:a16="http://schemas.microsoft.com/office/drawing/2014/main" id="{864945E6-E342-0A4C-AC2B-49F9837E76DA}"/>
                </a:ext>
              </a:extLst>
            </p:cNvPr>
            <p:cNvSpPr/>
            <p:nvPr/>
          </p:nvSpPr>
          <p:spPr>
            <a:xfrm>
              <a:off x="4706498" y="473999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9E631570-A9CA-2549-B896-870326F2E965}"/>
                </a:ext>
              </a:extLst>
            </p:cNvPr>
            <p:cNvSpPr/>
            <p:nvPr/>
          </p:nvSpPr>
          <p:spPr>
            <a:xfrm>
              <a:off x="4706498" y="520917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EA29824C-EE22-1649-BB07-24B1049108DB}"/>
                </a:ext>
              </a:extLst>
            </p:cNvPr>
            <p:cNvSpPr/>
            <p:nvPr/>
          </p:nvSpPr>
          <p:spPr>
            <a:xfrm>
              <a:off x="4706498" y="5678342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BC6BCF7B-FAD1-6E43-9BE4-5E0E5A0AC18B}"/>
                </a:ext>
              </a:extLst>
            </p:cNvPr>
            <p:cNvSpPr/>
            <p:nvPr/>
          </p:nvSpPr>
          <p:spPr>
            <a:xfrm>
              <a:off x="5175670" y="4270826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0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C654A103-21A5-794F-A6C6-79C04757A0B1}"/>
                </a:ext>
              </a:extLst>
            </p:cNvPr>
            <p:cNvSpPr/>
            <p:nvPr/>
          </p:nvSpPr>
          <p:spPr>
            <a:xfrm>
              <a:off x="5175670" y="4739999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1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9257E7AB-7F25-9442-9CDA-2BB4BD5F9AA2}"/>
                </a:ext>
              </a:extLst>
            </p:cNvPr>
            <p:cNvSpPr/>
            <p:nvPr/>
          </p:nvSpPr>
          <p:spPr>
            <a:xfrm>
              <a:off x="5175670" y="5209171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2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8A963284-012D-AD4B-9C94-E9ACF89A905F}"/>
                </a:ext>
              </a:extLst>
            </p:cNvPr>
            <p:cNvSpPr/>
            <p:nvPr/>
          </p:nvSpPr>
          <p:spPr>
            <a:xfrm>
              <a:off x="5175670" y="5678342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3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4E076A99-FC42-A742-B7D6-4E63C477C4C8}"/>
                </a:ext>
              </a:extLst>
            </p:cNvPr>
            <p:cNvSpPr/>
            <p:nvPr/>
          </p:nvSpPr>
          <p:spPr>
            <a:xfrm>
              <a:off x="5644843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FE5E8278-D39A-BB49-8B26-2A6DDC3CD11C}"/>
                </a:ext>
              </a:extLst>
            </p:cNvPr>
            <p:cNvSpPr/>
            <p:nvPr/>
          </p:nvSpPr>
          <p:spPr>
            <a:xfrm>
              <a:off x="5644843" y="473999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EB6B94C4-E350-054D-BD2A-336E118B9E2C}"/>
                </a:ext>
              </a:extLst>
            </p:cNvPr>
            <p:cNvSpPr/>
            <p:nvPr/>
          </p:nvSpPr>
          <p:spPr>
            <a:xfrm>
              <a:off x="5644843" y="5209171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>
                  <a:solidFill>
                    <a:schemeClr val="tx1"/>
                  </a:solidFill>
                </a:rPr>
                <a:t>3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0" name="正方形/長方形 109">
              <a:extLst>
                <a:ext uri="{FF2B5EF4-FFF2-40B4-BE49-F238E27FC236}">
                  <a16:creationId xmlns:a16="http://schemas.microsoft.com/office/drawing/2014/main" id="{BA563690-04E9-0A4E-9C20-D1EB567C1CC3}"/>
                </a:ext>
              </a:extLst>
            </p:cNvPr>
            <p:cNvSpPr/>
            <p:nvPr/>
          </p:nvSpPr>
          <p:spPr>
            <a:xfrm>
              <a:off x="5644843" y="5678342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7B34C065-109E-0D4F-A0D3-F66CA590AB0D}"/>
                </a:ext>
              </a:extLst>
            </p:cNvPr>
            <p:cNvSpPr/>
            <p:nvPr/>
          </p:nvSpPr>
          <p:spPr>
            <a:xfrm>
              <a:off x="6114014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C448F7FE-7D91-CB4F-A3BB-11CAEA0E0F90}"/>
                </a:ext>
              </a:extLst>
            </p:cNvPr>
            <p:cNvSpPr/>
            <p:nvPr/>
          </p:nvSpPr>
          <p:spPr>
            <a:xfrm>
              <a:off x="6114014" y="4739999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5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9445C861-9FD3-9141-A72A-52E99A69BA0D}"/>
                </a:ext>
              </a:extLst>
            </p:cNvPr>
            <p:cNvSpPr/>
            <p:nvPr/>
          </p:nvSpPr>
          <p:spPr>
            <a:xfrm>
              <a:off x="6114014" y="5209171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4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65109139-4309-8A41-A1A6-57771778C681}"/>
                </a:ext>
              </a:extLst>
            </p:cNvPr>
            <p:cNvSpPr/>
            <p:nvPr/>
          </p:nvSpPr>
          <p:spPr>
            <a:xfrm>
              <a:off x="6114014" y="5678342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5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5" name="正方形/長方形 114">
              <a:extLst>
                <a:ext uri="{FF2B5EF4-FFF2-40B4-BE49-F238E27FC236}">
                  <a16:creationId xmlns:a16="http://schemas.microsoft.com/office/drawing/2014/main" id="{6A90F2CB-2C19-CB46-AC4C-40C2585BC22B}"/>
                </a:ext>
              </a:extLst>
            </p:cNvPr>
            <p:cNvSpPr/>
            <p:nvPr/>
          </p:nvSpPr>
          <p:spPr>
            <a:xfrm>
              <a:off x="6583186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40FF5674-6003-E44D-A9C6-1654761AD18F}"/>
                </a:ext>
              </a:extLst>
            </p:cNvPr>
            <p:cNvSpPr/>
            <p:nvPr/>
          </p:nvSpPr>
          <p:spPr>
            <a:xfrm>
              <a:off x="6583186" y="4739999"/>
              <a:ext cx="469172" cy="46917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6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326C7BEB-31A1-AD41-9593-6B53EDDB3A25}"/>
                </a:ext>
              </a:extLst>
            </p:cNvPr>
            <p:cNvSpPr/>
            <p:nvPr/>
          </p:nvSpPr>
          <p:spPr>
            <a:xfrm>
              <a:off x="6583186" y="520917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80FE9AD5-F54F-3646-9AA7-903E57AE2D90}"/>
                </a:ext>
              </a:extLst>
            </p:cNvPr>
            <p:cNvSpPr/>
            <p:nvPr/>
          </p:nvSpPr>
          <p:spPr>
            <a:xfrm>
              <a:off x="6583186" y="5678342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6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5C8AE293-E624-2E45-99B5-A7165D80CD35}"/>
                </a:ext>
              </a:extLst>
            </p:cNvPr>
            <p:cNvSpPr/>
            <p:nvPr/>
          </p:nvSpPr>
          <p:spPr>
            <a:xfrm>
              <a:off x="7052358" y="4270826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69CE33D8-0444-F049-96CA-BFCEF20D72FA}"/>
                </a:ext>
              </a:extLst>
            </p:cNvPr>
            <p:cNvSpPr/>
            <p:nvPr/>
          </p:nvSpPr>
          <p:spPr>
            <a:xfrm>
              <a:off x="7052358" y="4739999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1F7214A5-B82F-ED47-917B-0FB292AC848F}"/>
                </a:ext>
              </a:extLst>
            </p:cNvPr>
            <p:cNvSpPr/>
            <p:nvPr/>
          </p:nvSpPr>
          <p:spPr>
            <a:xfrm>
              <a:off x="7052358" y="5209171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75A74411-1AE8-1B49-ADF6-4C8F5FE0C3D9}"/>
                </a:ext>
              </a:extLst>
            </p:cNvPr>
            <p:cNvSpPr/>
            <p:nvPr/>
          </p:nvSpPr>
          <p:spPr>
            <a:xfrm>
              <a:off x="7052358" y="5678342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22E12ADA-DA9D-2C4E-B4DC-22A513E1B27D}"/>
                </a:ext>
              </a:extLst>
            </p:cNvPr>
            <p:cNvSpPr/>
            <p:nvPr/>
          </p:nvSpPr>
          <p:spPr>
            <a:xfrm>
              <a:off x="4706498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CEEC5305-B270-C54D-93E8-8DBEBB7090CF}"/>
                </a:ext>
              </a:extLst>
            </p:cNvPr>
            <p:cNvSpPr/>
            <p:nvPr/>
          </p:nvSpPr>
          <p:spPr>
            <a:xfrm>
              <a:off x="5175670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472B7724-724D-E745-B1BB-8B331F887F23}"/>
                </a:ext>
              </a:extLst>
            </p:cNvPr>
            <p:cNvSpPr/>
            <p:nvPr/>
          </p:nvSpPr>
          <p:spPr>
            <a:xfrm>
              <a:off x="5644843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15832375-1C76-584A-A4DF-ABFE9C705B82}"/>
                </a:ext>
              </a:extLst>
            </p:cNvPr>
            <p:cNvSpPr/>
            <p:nvPr/>
          </p:nvSpPr>
          <p:spPr>
            <a:xfrm>
              <a:off x="6114014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13482EC5-AE3F-9041-9F98-C8AF927E837E}"/>
                </a:ext>
              </a:extLst>
            </p:cNvPr>
            <p:cNvSpPr/>
            <p:nvPr/>
          </p:nvSpPr>
          <p:spPr>
            <a:xfrm>
              <a:off x="6583186" y="6147514"/>
              <a:ext cx="469172" cy="469172"/>
            </a:xfrm>
            <a:prstGeom prst="rect">
              <a:avLst/>
            </a:prstGeom>
            <a:solidFill>
              <a:srgbClr val="FF7E79"/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7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5A42D7A1-B18B-0E44-B96C-D4F3037C311D}"/>
                </a:ext>
              </a:extLst>
            </p:cNvPr>
            <p:cNvSpPr/>
            <p:nvPr/>
          </p:nvSpPr>
          <p:spPr>
            <a:xfrm>
              <a:off x="7052358" y="6147514"/>
              <a:ext cx="469172" cy="46917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129" name="図 128">
              <a:extLst>
                <a:ext uri="{FF2B5EF4-FFF2-40B4-BE49-F238E27FC236}">
                  <a16:creationId xmlns:a16="http://schemas.microsoft.com/office/drawing/2014/main" id="{96455690-C3CF-7C4A-80B0-5DA32C3CA1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96760" y="6456180"/>
              <a:ext cx="629931" cy="308666"/>
            </a:xfrm>
            <a:prstGeom prst="rect">
              <a:avLst/>
            </a:prstGeom>
          </p:spPr>
        </p:pic>
        <p:sp>
          <p:nvSpPr>
            <p:cNvPr id="130" name="テキスト ボックス 129">
              <a:extLst>
                <a:ext uri="{FF2B5EF4-FFF2-40B4-BE49-F238E27FC236}">
                  <a16:creationId xmlns:a16="http://schemas.microsoft.com/office/drawing/2014/main" id="{F154A6AA-9679-2D45-91FC-FBDF90880531}"/>
                </a:ext>
              </a:extLst>
            </p:cNvPr>
            <p:cNvSpPr txBox="1"/>
            <p:nvPr/>
          </p:nvSpPr>
          <p:spPr>
            <a:xfrm>
              <a:off x="755576" y="3933056"/>
              <a:ext cx="31624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3. </a:t>
              </a:r>
              <a:r>
                <a:rPr kumimoji="1" lang="ja-JP" altLang="en-US"/>
                <a:t>ゴールからカウントダウン</a:t>
              </a:r>
            </a:p>
          </p:txBody>
        </p: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7181D9A9-27DD-5343-B3BA-5C2D7F1B5A0D}"/>
                </a:ext>
              </a:extLst>
            </p:cNvPr>
            <p:cNvSpPr txBox="1"/>
            <p:nvPr/>
          </p:nvSpPr>
          <p:spPr>
            <a:xfrm>
              <a:off x="4706498" y="3933056"/>
              <a:ext cx="3321886" cy="316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4. </a:t>
              </a:r>
              <a:r>
                <a:rPr kumimoji="1" lang="ja-JP" altLang="en-US"/>
                <a:t>スタート地点まで到達したら完成</a:t>
              </a:r>
            </a:p>
          </p:txBody>
        </p:sp>
        <p:pic>
          <p:nvPicPr>
            <p:cNvPr id="132" name="図 131">
              <a:extLst>
                <a:ext uri="{FF2B5EF4-FFF2-40B4-BE49-F238E27FC236}">
                  <a16:creationId xmlns:a16="http://schemas.microsoft.com/office/drawing/2014/main" id="{D29553BB-1321-164C-B935-47ED1EE2EF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37172" y="5258557"/>
              <a:ext cx="340932" cy="393383"/>
            </a:xfrm>
            <a:prstGeom prst="rect">
              <a:avLst/>
            </a:prstGeom>
          </p:spPr>
        </p:pic>
        <p:sp>
          <p:nvSpPr>
            <p:cNvPr id="133" name="右矢印 132">
              <a:extLst>
                <a:ext uri="{FF2B5EF4-FFF2-40B4-BE49-F238E27FC236}">
                  <a16:creationId xmlns:a16="http://schemas.microsoft.com/office/drawing/2014/main" id="{8B991CDB-9E61-7D4D-88F8-D60A6487C03C}"/>
                </a:ext>
              </a:extLst>
            </p:cNvPr>
            <p:cNvSpPr/>
            <p:nvPr/>
          </p:nvSpPr>
          <p:spPr>
            <a:xfrm>
              <a:off x="3985577" y="5505490"/>
              <a:ext cx="370399" cy="30866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4" name="右矢印 133">
              <a:extLst>
                <a:ext uri="{FF2B5EF4-FFF2-40B4-BE49-F238E27FC236}">
                  <a16:creationId xmlns:a16="http://schemas.microsoft.com/office/drawing/2014/main" id="{AE8859C6-4F7E-5F49-8AD1-15DDE69BFA59}"/>
                </a:ext>
              </a:extLst>
            </p:cNvPr>
            <p:cNvSpPr/>
            <p:nvPr/>
          </p:nvSpPr>
          <p:spPr>
            <a:xfrm rot="10800000">
              <a:off x="2087575" y="5337711"/>
              <a:ext cx="178012" cy="192387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6" name="右矢印 135">
              <a:extLst>
                <a:ext uri="{FF2B5EF4-FFF2-40B4-BE49-F238E27FC236}">
                  <a16:creationId xmlns:a16="http://schemas.microsoft.com/office/drawing/2014/main" id="{32F7B351-9A5A-D140-93B9-12A61390B233}"/>
                </a:ext>
              </a:extLst>
            </p:cNvPr>
            <p:cNvSpPr/>
            <p:nvPr/>
          </p:nvSpPr>
          <p:spPr>
            <a:xfrm>
              <a:off x="3995936" y="2436309"/>
              <a:ext cx="373440" cy="311200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7" name="右矢印 136">
              <a:extLst>
                <a:ext uri="{FF2B5EF4-FFF2-40B4-BE49-F238E27FC236}">
                  <a16:creationId xmlns:a16="http://schemas.microsoft.com/office/drawing/2014/main" id="{98393087-6902-FC41-847C-4BD69E8ECCC8}"/>
                </a:ext>
              </a:extLst>
            </p:cNvPr>
            <p:cNvSpPr/>
            <p:nvPr/>
          </p:nvSpPr>
          <p:spPr>
            <a:xfrm rot="8100000">
              <a:off x="3979265" y="3892048"/>
              <a:ext cx="373440" cy="311200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60168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46B05C5-DB31-D548-A68F-AD6C926AF0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デバッグの仕方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E708B78-4F96-C54B-83FE-E65446774A3A}"/>
              </a:ext>
            </a:extLst>
          </p:cNvPr>
          <p:cNvSpPr txBox="1"/>
          <p:nvPr/>
        </p:nvSpPr>
        <p:spPr>
          <a:xfrm>
            <a:off x="121920" y="965200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変数の中身を見てみる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D3A2569-1F29-1849-BCEA-9F260AE33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" y="1972310"/>
            <a:ext cx="2768600" cy="232410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675E0B2-B2B4-FD4F-A5F8-6B54001BC512}"/>
              </a:ext>
            </a:extLst>
          </p:cNvPr>
          <p:cNvSpPr txBox="1"/>
          <p:nvPr/>
        </p:nvSpPr>
        <p:spPr>
          <a:xfrm>
            <a:off x="243840" y="1534160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新しくセルを作り、</a:t>
            </a:r>
            <a:r>
              <a:rPr lang="en-US" altLang="ja-JP"/>
              <a:t>nx</a:t>
            </a:r>
            <a:r>
              <a:rPr lang="ja-JP" altLang="en-US"/>
              <a:t>を</a:t>
            </a:r>
            <a:r>
              <a:rPr lang="ja-JP" altLang="en-US">
                <a:solidFill>
                  <a:srgbClr val="FF0000"/>
                </a:solidFill>
              </a:rPr>
              <a:t>評価</a:t>
            </a:r>
            <a:r>
              <a:rPr lang="ja-JP" altLang="en-US"/>
              <a:t>してみる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F64413D-2B3A-E842-8C64-252459990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6920" y="1965960"/>
            <a:ext cx="2590800" cy="11176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2D57EBC-B160-3E45-8DD3-DB35D08F4503}"/>
              </a:ext>
            </a:extLst>
          </p:cNvPr>
          <p:cNvSpPr txBox="1"/>
          <p:nvPr/>
        </p:nvSpPr>
        <p:spPr>
          <a:xfrm>
            <a:off x="4429760" y="1534160"/>
            <a:ext cx="3397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次に</a:t>
            </a:r>
            <a:r>
              <a:rPr lang="en-US" altLang="ja-JP"/>
              <a:t>ny</a:t>
            </a:r>
            <a:r>
              <a:rPr lang="ja-JP" altLang="en-US"/>
              <a:t>を</a:t>
            </a:r>
            <a:r>
              <a:rPr lang="ja-JP" altLang="en-US">
                <a:solidFill>
                  <a:srgbClr val="FF0000"/>
                </a:solidFill>
              </a:rPr>
              <a:t>評価</a:t>
            </a:r>
            <a:r>
              <a:rPr lang="ja-JP" altLang="en-US"/>
              <a:t>してみると・・・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0340A1E-39D1-2848-A849-B5F86FD2CB72}"/>
              </a:ext>
            </a:extLst>
          </p:cNvPr>
          <p:cNvSpPr txBox="1"/>
          <p:nvPr/>
        </p:nvSpPr>
        <p:spPr>
          <a:xfrm>
            <a:off x="4541520" y="321056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あれ？空リストになっている</a:t>
            </a:r>
          </a:p>
        </p:txBody>
      </p:sp>
      <p:sp>
        <p:nvSpPr>
          <p:cNvPr id="9" name="右矢印 8">
            <a:extLst>
              <a:ext uri="{FF2B5EF4-FFF2-40B4-BE49-F238E27FC236}">
                <a16:creationId xmlns:a16="http://schemas.microsoft.com/office/drawing/2014/main" id="{946CD6CA-308E-D841-90CC-6D6FEC853263}"/>
              </a:ext>
            </a:extLst>
          </p:cNvPr>
          <p:cNvSpPr/>
          <p:nvPr/>
        </p:nvSpPr>
        <p:spPr>
          <a:xfrm>
            <a:off x="345440" y="499872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923EEE9-DB74-9C4E-BE4F-AB479F563853}"/>
              </a:ext>
            </a:extLst>
          </p:cNvPr>
          <p:cNvSpPr txBox="1"/>
          <p:nvPr/>
        </p:nvSpPr>
        <p:spPr>
          <a:xfrm>
            <a:off x="4531360" y="3657600"/>
            <a:ext cx="4066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ny</a:t>
            </a:r>
            <a:r>
              <a:rPr kumimoji="1" lang="ja-JP" altLang="en-US"/>
              <a:t>への数値の</a:t>
            </a:r>
            <a:r>
              <a:rPr kumimoji="1" lang="en-US" altLang="ja-JP"/>
              <a:t>append</a:t>
            </a:r>
            <a:r>
              <a:rPr kumimoji="1" lang="ja-JP" altLang="en-US"/>
              <a:t>がされていない？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9D9FB8C1-8572-C246-9C72-2CB484759EC3}"/>
              </a:ext>
            </a:extLst>
          </p:cNvPr>
          <p:cNvSpPr/>
          <p:nvPr/>
        </p:nvSpPr>
        <p:spPr>
          <a:xfrm>
            <a:off x="1412920" y="5399048"/>
            <a:ext cx="393124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nx, ny, nn = [], [], []</a:t>
            </a:r>
          </a:p>
          <a:p>
            <a:r>
              <a:rPr lang="en" altLang="ja-JP" sz="2000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x, y, n </a:t>
            </a:r>
            <a:r>
              <a:rPr lang="en" altLang="ja-JP" sz="2000" b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data:</a:t>
            </a:r>
          </a:p>
          <a:p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   nx.append(x)</a:t>
            </a:r>
          </a:p>
          <a:p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    </a:t>
            </a:r>
            <a:r>
              <a:rPr lang="en" altLang="ja-JP" sz="2000" b="1">
                <a:solidFill>
                  <a:srgbClr val="FF0000"/>
                </a:solidFill>
                <a:latin typeface="Courier New" panose="02070309020205020404" pitchFamily="49" charset="0"/>
              </a:rPr>
              <a:t>nx</a:t>
            </a:r>
            <a:r>
              <a:rPr lang="en" altLang="ja-JP" sz="2000">
                <a:solidFill>
                  <a:srgbClr val="000000"/>
                </a:solidFill>
                <a:latin typeface="Courier New" panose="02070309020205020404" pitchFamily="49" charset="0"/>
              </a:rPr>
              <a:t>.append(y)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E75B81C-E545-504C-AA69-C9657D7B12D5}"/>
              </a:ext>
            </a:extLst>
          </p:cNvPr>
          <p:cNvSpPr txBox="1"/>
          <p:nvPr/>
        </p:nvSpPr>
        <p:spPr>
          <a:xfrm>
            <a:off x="863600" y="438912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なんか大丈夫そう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B324220-6BB0-A44B-9EA0-8F772A66453C}"/>
              </a:ext>
            </a:extLst>
          </p:cNvPr>
          <p:cNvSpPr txBox="1"/>
          <p:nvPr/>
        </p:nvSpPr>
        <p:spPr>
          <a:xfrm>
            <a:off x="914400" y="4978400"/>
            <a:ext cx="4551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ny</a:t>
            </a:r>
            <a:r>
              <a:rPr kumimoji="1" lang="ja-JP" altLang="en-US"/>
              <a:t>に値を入れているはずの場所を見てみる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A133207-63F6-7C45-9859-7600D58877D2}"/>
              </a:ext>
            </a:extLst>
          </p:cNvPr>
          <p:cNvSpPr txBox="1"/>
          <p:nvPr/>
        </p:nvSpPr>
        <p:spPr>
          <a:xfrm>
            <a:off x="1046480" y="631952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あっ</a:t>
            </a:r>
            <a:r>
              <a:rPr kumimoji="1" lang="en-US" altLang="ja-JP"/>
              <a:t> </a:t>
            </a:r>
            <a:r>
              <a:rPr kumimoji="1" lang="ja-JP" altLang="en-US"/>
              <a:t>→</a:t>
            </a:r>
          </a:p>
        </p:txBody>
      </p:sp>
    </p:spTree>
    <p:extLst>
      <p:ext uri="{BB962C8B-B14F-4D97-AF65-F5344CB8AC3E}">
        <p14:creationId xmlns:p14="http://schemas.microsoft.com/office/powerpoint/2010/main" val="1231108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0C73360-0B42-3C4D-9DE1-A8AC3684C8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エラーメッセージの読み方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C513382D-FB5E-A848-9D19-614E092AB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560" y="4160520"/>
            <a:ext cx="1600200" cy="2540000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B4AE7B1-7652-6E4F-92AE-5C8792E72563}"/>
              </a:ext>
            </a:extLst>
          </p:cNvPr>
          <p:cNvSpPr/>
          <p:nvPr/>
        </p:nvSpPr>
        <p:spPr>
          <a:xfrm>
            <a:off x="323528" y="1124744"/>
            <a:ext cx="64087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4000"/>
              <a:t>エラーが</a:t>
            </a:r>
            <a:r>
              <a:rPr lang="ja-JP" altLang="en-US" sz="4000">
                <a:solidFill>
                  <a:srgbClr val="FF0000"/>
                </a:solidFill>
              </a:rPr>
              <a:t>起きる場所</a:t>
            </a:r>
            <a:r>
              <a:rPr lang="ja-JP" altLang="en-US" sz="4000"/>
              <a:t>と</a:t>
            </a:r>
          </a:p>
          <a:p>
            <a:r>
              <a:rPr lang="ja-JP" altLang="en-US" sz="4000"/>
              <a:t>バグを</a:t>
            </a:r>
            <a:r>
              <a:rPr lang="ja-JP" altLang="en-US" sz="4000">
                <a:solidFill>
                  <a:srgbClr val="FF0000"/>
                </a:solidFill>
              </a:rPr>
              <a:t>入れた場所</a:t>
            </a:r>
            <a:r>
              <a:rPr lang="ja-JP" altLang="en-US" sz="4000"/>
              <a:t>は異なる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01323EA-FDB2-EC45-A495-92EC07DD7AD5}"/>
              </a:ext>
            </a:extLst>
          </p:cNvPr>
          <p:cNvSpPr/>
          <p:nvPr/>
        </p:nvSpPr>
        <p:spPr>
          <a:xfrm>
            <a:off x="323528" y="3284984"/>
            <a:ext cx="747057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4000"/>
              <a:t>デバッグには</a:t>
            </a:r>
            <a:r>
              <a:rPr lang="ja-JP" altLang="en-US" sz="4000">
                <a:solidFill>
                  <a:srgbClr val="FF0000"/>
                </a:solidFill>
              </a:rPr>
              <a:t>変数の評価</a:t>
            </a:r>
            <a:r>
              <a:rPr lang="ja-JP" altLang="en-US" sz="4000"/>
              <a:t>が有効</a:t>
            </a:r>
          </a:p>
          <a:p>
            <a:r>
              <a:rPr lang="ja-JP" altLang="en-US" sz="4000"/>
              <a:t>(print文デバッグ)</a:t>
            </a:r>
          </a:p>
        </p:txBody>
      </p:sp>
    </p:spTree>
    <p:extLst>
      <p:ext uri="{BB962C8B-B14F-4D97-AF65-F5344CB8AC3E}">
        <p14:creationId xmlns:p14="http://schemas.microsoft.com/office/powerpoint/2010/main" val="705707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7D62D5B-82AB-4746-962E-681C31665D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前回の解説：因果と相関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2E1956A-00A2-764A-A1F6-E1859F1598FA}"/>
              </a:ext>
            </a:extLst>
          </p:cNvPr>
          <p:cNvSpPr txBox="1"/>
          <p:nvPr/>
        </p:nvSpPr>
        <p:spPr>
          <a:xfrm>
            <a:off x="1158240" y="1097280"/>
            <a:ext cx="76658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観測事実：</a:t>
            </a:r>
            <a:r>
              <a:rPr kumimoji="1" lang="en-US" altLang="ja-JP" sz="3200"/>
              <a:t>A</a:t>
            </a:r>
            <a:r>
              <a:rPr kumimoji="1" lang="ja-JP" altLang="en-US" sz="3200"/>
              <a:t>と</a:t>
            </a:r>
            <a:r>
              <a:rPr kumimoji="1" lang="en-US" altLang="ja-JP" sz="3200"/>
              <a:t>B</a:t>
            </a:r>
            <a:r>
              <a:rPr kumimoji="1" lang="ja-JP" altLang="en-US" sz="3200"/>
              <a:t>が強い相関を持っている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C7B9515-6419-6A42-8FC4-BCE29858CE30}"/>
              </a:ext>
            </a:extLst>
          </p:cNvPr>
          <p:cNvSpPr txBox="1"/>
          <p:nvPr/>
        </p:nvSpPr>
        <p:spPr>
          <a:xfrm>
            <a:off x="251520" y="2060848"/>
            <a:ext cx="4102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可能性</a:t>
            </a:r>
            <a:r>
              <a:rPr kumimoji="1" lang="en-US" altLang="ja-JP" sz="2400"/>
              <a:t>1</a:t>
            </a:r>
            <a:r>
              <a:rPr kumimoji="1" lang="ja-JP" altLang="en-US" sz="2400"/>
              <a:t>：</a:t>
            </a:r>
            <a:r>
              <a:rPr kumimoji="1" lang="en-US" altLang="ja-JP" sz="2400"/>
              <a:t>A</a:t>
            </a:r>
            <a:r>
              <a:rPr kumimoji="1" lang="ja-JP" altLang="en-US" sz="2400"/>
              <a:t>が</a:t>
            </a:r>
            <a:r>
              <a:rPr kumimoji="1" lang="en-US" altLang="ja-JP" sz="2400"/>
              <a:t>B</a:t>
            </a:r>
            <a:r>
              <a:rPr kumimoji="1" lang="ja-JP" altLang="en-US" sz="2400"/>
              <a:t>の原因である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0F17504-2037-6345-96E2-7E7699D2D104}"/>
              </a:ext>
            </a:extLst>
          </p:cNvPr>
          <p:cNvSpPr txBox="1"/>
          <p:nvPr/>
        </p:nvSpPr>
        <p:spPr>
          <a:xfrm>
            <a:off x="4932040" y="2060848"/>
            <a:ext cx="4102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可能性</a:t>
            </a:r>
            <a:r>
              <a:rPr kumimoji="1" lang="en-US" altLang="ja-JP" sz="2400"/>
              <a:t>2</a:t>
            </a:r>
            <a:r>
              <a:rPr kumimoji="1" lang="ja-JP" altLang="en-US" sz="2400"/>
              <a:t>：</a:t>
            </a:r>
            <a:r>
              <a:rPr lang="en-US" altLang="ja-JP" sz="2400"/>
              <a:t>B</a:t>
            </a:r>
            <a:r>
              <a:rPr kumimoji="1" lang="ja-JP" altLang="en-US" sz="2400"/>
              <a:t>が</a:t>
            </a:r>
            <a:r>
              <a:rPr kumimoji="1" lang="en-US" altLang="ja-JP" sz="2400"/>
              <a:t>A</a:t>
            </a:r>
            <a:r>
              <a:rPr kumimoji="1" lang="ja-JP" altLang="en-US" sz="2400"/>
              <a:t>の原因である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E5F3264-7FB8-DB46-A88D-CC1426A6E514}"/>
              </a:ext>
            </a:extLst>
          </p:cNvPr>
          <p:cNvSpPr txBox="1"/>
          <p:nvPr/>
        </p:nvSpPr>
        <p:spPr>
          <a:xfrm>
            <a:off x="179512" y="4149080"/>
            <a:ext cx="42498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可能性</a:t>
            </a:r>
            <a:r>
              <a:rPr kumimoji="1" lang="en-US" altLang="ja-JP" sz="2400"/>
              <a:t>3</a:t>
            </a:r>
            <a:r>
              <a:rPr kumimoji="1" lang="ja-JP" altLang="en-US" sz="2400"/>
              <a:t>：</a:t>
            </a:r>
            <a:r>
              <a:rPr lang="ja-JP" altLang="en-US" sz="2400"/>
              <a:t>共通の要因</a:t>
            </a:r>
            <a:r>
              <a:rPr lang="en-US" altLang="ja-JP" sz="2400"/>
              <a:t>C</a:t>
            </a:r>
            <a:r>
              <a:rPr lang="ja-JP" altLang="en-US" sz="2400"/>
              <a:t>を持つ</a:t>
            </a:r>
            <a:endParaRPr kumimoji="1" lang="ja-JP" altLang="en-US" sz="2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E6DB776-4969-4642-A2C1-BEDC947FE59A}"/>
              </a:ext>
            </a:extLst>
          </p:cNvPr>
          <p:cNvSpPr txBox="1"/>
          <p:nvPr/>
        </p:nvSpPr>
        <p:spPr>
          <a:xfrm>
            <a:off x="5004048" y="4149080"/>
            <a:ext cx="4031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可能性</a:t>
            </a:r>
            <a:r>
              <a:rPr kumimoji="1" lang="en-US" altLang="ja-JP" sz="2400"/>
              <a:t>4</a:t>
            </a:r>
            <a:r>
              <a:rPr kumimoji="1" lang="ja-JP" altLang="en-US" sz="2400"/>
              <a:t>：</a:t>
            </a:r>
            <a:r>
              <a:rPr lang="ja-JP" altLang="en-US" sz="2400"/>
              <a:t>全くの偶然である</a:t>
            </a:r>
            <a:endParaRPr kumimoji="1" lang="ja-JP" altLang="en-US" sz="2400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E62C0E8C-9349-B74C-98A0-2F19E865B805}"/>
              </a:ext>
            </a:extLst>
          </p:cNvPr>
          <p:cNvSpPr/>
          <p:nvPr/>
        </p:nvSpPr>
        <p:spPr>
          <a:xfrm>
            <a:off x="1350576" y="2846896"/>
            <a:ext cx="619760" cy="619760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>
                <a:solidFill>
                  <a:schemeClr val="tx1"/>
                </a:solidFill>
              </a:rPr>
              <a:t>A</a:t>
            </a:r>
            <a:endParaRPr kumimoji="1" lang="ja-JP" altLang="en-US" sz="3600">
              <a:solidFill>
                <a:schemeClr val="tx1"/>
              </a:solidFill>
            </a:endParaRPr>
          </a:p>
        </p:txBody>
      </p:sp>
      <p:sp>
        <p:nvSpPr>
          <p:cNvPr id="9" name="円/楕円 8">
            <a:extLst>
              <a:ext uri="{FF2B5EF4-FFF2-40B4-BE49-F238E27FC236}">
                <a16:creationId xmlns:a16="http://schemas.microsoft.com/office/drawing/2014/main" id="{C8EE57CA-FC20-9E4E-A893-DB91FF9EA42A}"/>
              </a:ext>
            </a:extLst>
          </p:cNvPr>
          <p:cNvSpPr/>
          <p:nvPr/>
        </p:nvSpPr>
        <p:spPr>
          <a:xfrm>
            <a:off x="2555776" y="2846896"/>
            <a:ext cx="619760" cy="61976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>
                <a:solidFill>
                  <a:schemeClr val="tx1"/>
                </a:solidFill>
              </a:rPr>
              <a:t>B</a:t>
            </a:r>
            <a:endParaRPr kumimoji="1" lang="ja-JP" altLang="en-US" sz="3600">
              <a:solidFill>
                <a:schemeClr val="tx1"/>
              </a:solidFill>
            </a:endParaRPr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35340A08-DB90-014F-B050-67B5B4582A4C}"/>
              </a:ext>
            </a:extLst>
          </p:cNvPr>
          <p:cNvSpPr/>
          <p:nvPr/>
        </p:nvSpPr>
        <p:spPr>
          <a:xfrm>
            <a:off x="2083036" y="2976756"/>
            <a:ext cx="360040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6CBA2C52-EE28-4143-8CB9-12B462F1D4D3}"/>
              </a:ext>
            </a:extLst>
          </p:cNvPr>
          <p:cNvSpPr/>
          <p:nvPr/>
        </p:nvSpPr>
        <p:spPr>
          <a:xfrm>
            <a:off x="7092280" y="2780928"/>
            <a:ext cx="619760" cy="619760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>
                <a:solidFill>
                  <a:schemeClr val="tx1"/>
                </a:solidFill>
              </a:rPr>
              <a:t>A</a:t>
            </a:r>
            <a:endParaRPr kumimoji="1" lang="ja-JP" altLang="en-US" sz="3600">
              <a:solidFill>
                <a:schemeClr val="tx1"/>
              </a:solidFill>
            </a:endParaRPr>
          </a:p>
        </p:txBody>
      </p:sp>
      <p:sp>
        <p:nvSpPr>
          <p:cNvPr id="12" name="円/楕円 11">
            <a:extLst>
              <a:ext uri="{FF2B5EF4-FFF2-40B4-BE49-F238E27FC236}">
                <a16:creationId xmlns:a16="http://schemas.microsoft.com/office/drawing/2014/main" id="{29F58E9A-B661-E047-B17C-1B175AC62FD2}"/>
              </a:ext>
            </a:extLst>
          </p:cNvPr>
          <p:cNvSpPr/>
          <p:nvPr/>
        </p:nvSpPr>
        <p:spPr>
          <a:xfrm>
            <a:off x="5868144" y="2780928"/>
            <a:ext cx="619760" cy="61976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>
                <a:solidFill>
                  <a:schemeClr val="tx1"/>
                </a:solidFill>
              </a:rPr>
              <a:t>B</a:t>
            </a:r>
            <a:endParaRPr kumimoji="1" lang="ja-JP" altLang="en-US" sz="3600">
              <a:solidFill>
                <a:schemeClr val="tx1"/>
              </a:solidFill>
            </a:endParaRPr>
          </a:p>
        </p:txBody>
      </p:sp>
      <p:sp>
        <p:nvSpPr>
          <p:cNvPr id="13" name="右矢印 12">
            <a:extLst>
              <a:ext uri="{FF2B5EF4-FFF2-40B4-BE49-F238E27FC236}">
                <a16:creationId xmlns:a16="http://schemas.microsoft.com/office/drawing/2014/main" id="{9160B86F-AF32-6349-81D4-F8709A2AE3F8}"/>
              </a:ext>
            </a:extLst>
          </p:cNvPr>
          <p:cNvSpPr/>
          <p:nvPr/>
        </p:nvSpPr>
        <p:spPr>
          <a:xfrm>
            <a:off x="6588224" y="2910788"/>
            <a:ext cx="360040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13">
            <a:extLst>
              <a:ext uri="{FF2B5EF4-FFF2-40B4-BE49-F238E27FC236}">
                <a16:creationId xmlns:a16="http://schemas.microsoft.com/office/drawing/2014/main" id="{5D96EE90-53AA-9D4B-9D55-A0BAC1B42A93}"/>
              </a:ext>
            </a:extLst>
          </p:cNvPr>
          <p:cNvSpPr/>
          <p:nvPr/>
        </p:nvSpPr>
        <p:spPr>
          <a:xfrm>
            <a:off x="2195736" y="5013176"/>
            <a:ext cx="619760" cy="619760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>
                <a:solidFill>
                  <a:schemeClr val="tx1"/>
                </a:solidFill>
              </a:rPr>
              <a:t>A</a:t>
            </a:r>
            <a:endParaRPr kumimoji="1" lang="ja-JP" altLang="en-US" sz="3600">
              <a:solidFill>
                <a:schemeClr val="tx1"/>
              </a:solidFill>
            </a:endParaRPr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3BF6AB75-E204-A845-BAFF-27BC7D167B4B}"/>
              </a:ext>
            </a:extLst>
          </p:cNvPr>
          <p:cNvSpPr/>
          <p:nvPr/>
        </p:nvSpPr>
        <p:spPr>
          <a:xfrm>
            <a:off x="2195736" y="5877272"/>
            <a:ext cx="619760" cy="61976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>
                <a:solidFill>
                  <a:schemeClr val="tx1"/>
                </a:solidFill>
              </a:rPr>
              <a:t>B</a:t>
            </a:r>
            <a:endParaRPr kumimoji="1" lang="ja-JP" altLang="en-US" sz="3600">
              <a:solidFill>
                <a:schemeClr val="tx1"/>
              </a:solidFill>
            </a:endParaRPr>
          </a:p>
        </p:txBody>
      </p:sp>
      <p:sp>
        <p:nvSpPr>
          <p:cNvPr id="16" name="円/楕円 15">
            <a:extLst>
              <a:ext uri="{FF2B5EF4-FFF2-40B4-BE49-F238E27FC236}">
                <a16:creationId xmlns:a16="http://schemas.microsoft.com/office/drawing/2014/main" id="{4C29E6EE-C286-F841-B234-9D04A7168047}"/>
              </a:ext>
            </a:extLst>
          </p:cNvPr>
          <p:cNvSpPr/>
          <p:nvPr/>
        </p:nvSpPr>
        <p:spPr>
          <a:xfrm>
            <a:off x="1115616" y="5445224"/>
            <a:ext cx="619760" cy="619760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>
                <a:solidFill>
                  <a:schemeClr val="tx1"/>
                </a:solidFill>
              </a:rPr>
              <a:t>C</a:t>
            </a:r>
            <a:endParaRPr kumimoji="1" lang="ja-JP" altLang="en-US" sz="3600">
              <a:solidFill>
                <a:schemeClr val="tx1"/>
              </a:solidFill>
            </a:endParaRPr>
          </a:p>
        </p:txBody>
      </p:sp>
      <p:sp>
        <p:nvSpPr>
          <p:cNvPr id="17" name="右矢印 16">
            <a:extLst>
              <a:ext uri="{FF2B5EF4-FFF2-40B4-BE49-F238E27FC236}">
                <a16:creationId xmlns:a16="http://schemas.microsoft.com/office/drawing/2014/main" id="{E75AB86E-89F8-6545-A1EE-A2D7A81F0231}"/>
              </a:ext>
            </a:extLst>
          </p:cNvPr>
          <p:cNvSpPr/>
          <p:nvPr/>
        </p:nvSpPr>
        <p:spPr>
          <a:xfrm rot="19800000">
            <a:off x="1829580" y="5295092"/>
            <a:ext cx="360040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右矢印 17">
            <a:extLst>
              <a:ext uri="{FF2B5EF4-FFF2-40B4-BE49-F238E27FC236}">
                <a16:creationId xmlns:a16="http://schemas.microsoft.com/office/drawing/2014/main" id="{AE678613-5BAA-9845-87C2-E8F5C84BB2EA}"/>
              </a:ext>
            </a:extLst>
          </p:cNvPr>
          <p:cNvSpPr/>
          <p:nvPr/>
        </p:nvSpPr>
        <p:spPr>
          <a:xfrm rot="1800000">
            <a:off x="1829579" y="5871156"/>
            <a:ext cx="360040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円/楕円 18">
            <a:extLst>
              <a:ext uri="{FF2B5EF4-FFF2-40B4-BE49-F238E27FC236}">
                <a16:creationId xmlns:a16="http://schemas.microsoft.com/office/drawing/2014/main" id="{1491D868-50DD-2B45-85EA-E63A5F8D870C}"/>
              </a:ext>
            </a:extLst>
          </p:cNvPr>
          <p:cNvSpPr/>
          <p:nvPr/>
        </p:nvSpPr>
        <p:spPr>
          <a:xfrm>
            <a:off x="5508104" y="5301208"/>
            <a:ext cx="619760" cy="619760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>
                <a:solidFill>
                  <a:schemeClr val="tx1"/>
                </a:solidFill>
              </a:rPr>
              <a:t>A</a:t>
            </a:r>
            <a:endParaRPr kumimoji="1" lang="ja-JP" altLang="en-US" sz="3600">
              <a:solidFill>
                <a:schemeClr val="tx1"/>
              </a:solidFill>
            </a:endParaRPr>
          </a:p>
        </p:txBody>
      </p:sp>
      <p:sp>
        <p:nvSpPr>
          <p:cNvPr id="20" name="円/楕円 19">
            <a:extLst>
              <a:ext uri="{FF2B5EF4-FFF2-40B4-BE49-F238E27FC236}">
                <a16:creationId xmlns:a16="http://schemas.microsoft.com/office/drawing/2014/main" id="{30321790-1835-514C-9072-C0B75CCC2986}"/>
              </a:ext>
            </a:extLst>
          </p:cNvPr>
          <p:cNvSpPr/>
          <p:nvPr/>
        </p:nvSpPr>
        <p:spPr>
          <a:xfrm>
            <a:off x="7596336" y="5229200"/>
            <a:ext cx="619760" cy="61976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>
                <a:solidFill>
                  <a:schemeClr val="tx1"/>
                </a:solidFill>
              </a:rPr>
              <a:t>B</a:t>
            </a:r>
            <a:endParaRPr kumimoji="1" lang="ja-JP" altLang="en-US" sz="3600">
              <a:solidFill>
                <a:schemeClr val="tx1"/>
              </a:solidFill>
            </a:endParaRPr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AB9D5E82-1362-9E43-A063-032C128A5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192" y="5085184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32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620FBD9-FA6B-824F-BEB4-11D78EC802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可能性</a:t>
            </a:r>
            <a:r>
              <a:rPr kumimoji="1" lang="en-US" altLang="ja-JP"/>
              <a:t>1&amp;2</a:t>
            </a:r>
            <a:r>
              <a:rPr kumimoji="1" lang="ja-JP" altLang="en-US"/>
              <a:t>：どちらが要因？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1FE5ACC-346B-E245-B568-B8932FFAC3B5}"/>
              </a:ext>
            </a:extLst>
          </p:cNvPr>
          <p:cNvSpPr/>
          <p:nvPr/>
        </p:nvSpPr>
        <p:spPr>
          <a:xfrm>
            <a:off x="323528" y="1052736"/>
            <a:ext cx="835292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犯罪者の98％はパンを食べている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パンを日常的に食べて育った子供の約半数は、テストが平均点以下である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暴力的犯罪の90％は、パンを食べてから24時間以内に起きている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被験者に最初はパンと水を与え、後に水だけを与える実験をすると、2日もしないうちにパンを異常にほしがる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新生児にパンを与えると、のどをつまらせて苦しがる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18世紀、どの家も各自でパンを焼いていた頃、平均寿命は50歳だった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/>
              <a:t>パンを食べるアメリカ人のほとんどは、重要な科学的事実と無意味な統計の区別がつかない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333B80A-5319-BC40-BA80-7884219099C3}"/>
              </a:ext>
            </a:extLst>
          </p:cNvPr>
          <p:cNvSpPr txBox="1"/>
          <p:nvPr/>
        </p:nvSpPr>
        <p:spPr>
          <a:xfrm>
            <a:off x="3347864" y="6381328"/>
            <a:ext cx="4653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※ </a:t>
            </a:r>
            <a:r>
              <a:rPr kumimoji="1" lang="ja-JP" altLang="en-US"/>
              <a:t>同様なジョークとして「</a:t>
            </a:r>
            <a:r>
              <a:rPr kumimoji="1" lang="en-US" altLang="ja-JP"/>
              <a:t>DHMO</a:t>
            </a:r>
            <a:r>
              <a:rPr lang="ja-JP" altLang="en-US"/>
              <a:t>」も有名</a:t>
            </a:r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2DB3E75-B329-0142-A108-8F84F8C19C25}"/>
              </a:ext>
            </a:extLst>
          </p:cNvPr>
          <p:cNvSpPr txBox="1"/>
          <p:nvPr/>
        </p:nvSpPr>
        <p:spPr>
          <a:xfrm>
            <a:off x="4139952" y="5589240"/>
            <a:ext cx="4651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"Bread is dangerous"</a:t>
            </a:r>
            <a:r>
              <a:rPr lang="ja-JP" altLang="en-US"/>
              <a:t>で検索すると多数ヒット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2356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29C7472-5BB2-0945-9C5F-42A16186D2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可能性</a:t>
            </a:r>
            <a:r>
              <a:rPr lang="en-US" altLang="ja-JP"/>
              <a:t>1&amp;2</a:t>
            </a:r>
            <a:r>
              <a:rPr lang="ja-JP" altLang="en-US"/>
              <a:t>：どちらが要因？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E2C304D-A5A6-6646-A739-2472EF5588B0}"/>
              </a:ext>
            </a:extLst>
          </p:cNvPr>
          <p:cNvSpPr txBox="1"/>
          <p:nvPr/>
        </p:nvSpPr>
        <p:spPr>
          <a:xfrm>
            <a:off x="683568" y="1628800"/>
            <a:ext cx="7571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年収と身につけている時計の値段には強い相関がある</a:t>
            </a:r>
            <a:endParaRPr kumimoji="1" lang="ja-JP" altLang="en-US" sz="24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F96FC60-8508-894F-B4E7-E80B6B91E360}"/>
              </a:ext>
            </a:extLst>
          </p:cNvPr>
          <p:cNvSpPr txBox="1"/>
          <p:nvPr/>
        </p:nvSpPr>
        <p:spPr>
          <a:xfrm>
            <a:off x="1691680" y="2276872"/>
            <a:ext cx="6955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高い年収を望むならまず高い時計を購入すべき？</a:t>
            </a:r>
            <a:endParaRPr kumimoji="1" lang="ja-JP" altLang="en-US" sz="2400"/>
          </a:p>
        </p:txBody>
      </p:sp>
      <p:sp>
        <p:nvSpPr>
          <p:cNvPr id="5" name="下矢印 4">
            <a:extLst>
              <a:ext uri="{FF2B5EF4-FFF2-40B4-BE49-F238E27FC236}">
                <a16:creationId xmlns:a16="http://schemas.microsoft.com/office/drawing/2014/main" id="{964DBA6F-DF71-7B48-9F06-6AF8C5E07B9A}"/>
              </a:ext>
            </a:extLst>
          </p:cNvPr>
          <p:cNvSpPr/>
          <p:nvPr/>
        </p:nvSpPr>
        <p:spPr>
          <a:xfrm rot="16200000">
            <a:off x="1115616" y="2276872"/>
            <a:ext cx="432048" cy="432048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83F5886-0DA6-0A41-902C-57C397273243}"/>
              </a:ext>
            </a:extLst>
          </p:cNvPr>
          <p:cNvSpPr txBox="1"/>
          <p:nvPr/>
        </p:nvSpPr>
        <p:spPr>
          <a:xfrm>
            <a:off x="683568" y="3501008"/>
            <a:ext cx="7263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朝食をとる家庭に育った子は成績が良い傾向にある</a:t>
            </a:r>
            <a:endParaRPr kumimoji="1" lang="ja-JP" altLang="en-US" sz="2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46D9C9C-6214-5943-A2B4-A0DD2ADA83C4}"/>
              </a:ext>
            </a:extLst>
          </p:cNvPr>
          <p:cNvSpPr txBox="1"/>
          <p:nvPr/>
        </p:nvSpPr>
        <p:spPr>
          <a:xfrm>
            <a:off x="1691680" y="4221088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子供の成績を上げたければ朝食を作るべき？</a:t>
            </a:r>
            <a:endParaRPr kumimoji="1" lang="ja-JP" altLang="en-US" sz="2400"/>
          </a:p>
        </p:txBody>
      </p:sp>
      <p:sp>
        <p:nvSpPr>
          <p:cNvPr id="9" name="下矢印 8">
            <a:extLst>
              <a:ext uri="{FF2B5EF4-FFF2-40B4-BE49-F238E27FC236}">
                <a16:creationId xmlns:a16="http://schemas.microsoft.com/office/drawing/2014/main" id="{F1B39CDC-FAA0-1549-83BB-581A48689BBE}"/>
              </a:ext>
            </a:extLst>
          </p:cNvPr>
          <p:cNvSpPr/>
          <p:nvPr/>
        </p:nvSpPr>
        <p:spPr>
          <a:xfrm rot="16200000">
            <a:off x="1115616" y="4221088"/>
            <a:ext cx="432048" cy="432048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15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4EEF36F-777A-664C-90F4-447E1CCBD6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可能性</a:t>
            </a:r>
            <a:r>
              <a:rPr kumimoji="1" lang="en-US" altLang="ja-JP"/>
              <a:t>3</a:t>
            </a:r>
            <a:r>
              <a:rPr kumimoji="1" lang="ja-JP" altLang="en-US"/>
              <a:t>：隠れた共通因子の存在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A259379-6B62-AA41-AEEA-9B439E92C52C}"/>
              </a:ext>
            </a:extLst>
          </p:cNvPr>
          <p:cNvSpPr txBox="1"/>
          <p:nvPr/>
        </p:nvSpPr>
        <p:spPr>
          <a:xfrm>
            <a:off x="467544" y="1268760"/>
            <a:ext cx="84433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アイスの売上げが多い年はプールの溺死事故が多い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62E8019-3523-BF4E-BA06-AFD669016158}"/>
              </a:ext>
            </a:extLst>
          </p:cNvPr>
          <p:cNvSpPr txBox="1"/>
          <p:nvPr/>
        </p:nvSpPr>
        <p:spPr>
          <a:xfrm>
            <a:off x="4067944" y="2708920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アイスの売上げアップ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73CD545-A4FB-4749-A9E7-F19685F4409B}"/>
              </a:ext>
            </a:extLst>
          </p:cNvPr>
          <p:cNvSpPr txBox="1"/>
          <p:nvPr/>
        </p:nvSpPr>
        <p:spPr>
          <a:xfrm>
            <a:off x="4067944" y="5517232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→事故も増える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29DFD8-76B3-324B-AD2A-495B5A98D3EC}"/>
              </a:ext>
            </a:extLst>
          </p:cNvPr>
          <p:cNvSpPr txBox="1"/>
          <p:nvPr/>
        </p:nvSpPr>
        <p:spPr>
          <a:xfrm>
            <a:off x="4067944" y="5013176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プールで遊ぶ人が増える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6B116E7-D731-BB45-920A-5FDBC63BD7DF}"/>
              </a:ext>
            </a:extLst>
          </p:cNvPr>
          <p:cNvSpPr txBox="1"/>
          <p:nvPr/>
        </p:nvSpPr>
        <p:spPr>
          <a:xfrm>
            <a:off x="1259632" y="378904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/>
              <a:t>猛暑</a:t>
            </a:r>
          </a:p>
        </p:txBody>
      </p:sp>
      <p:sp>
        <p:nvSpPr>
          <p:cNvPr id="8" name="右矢印 7">
            <a:extLst>
              <a:ext uri="{FF2B5EF4-FFF2-40B4-BE49-F238E27FC236}">
                <a16:creationId xmlns:a16="http://schemas.microsoft.com/office/drawing/2014/main" id="{60EA7F38-1C0E-6B4E-904A-AE4F3E08235F}"/>
              </a:ext>
            </a:extLst>
          </p:cNvPr>
          <p:cNvSpPr/>
          <p:nvPr/>
        </p:nvSpPr>
        <p:spPr>
          <a:xfrm rot="19800000">
            <a:off x="3013944" y="3167089"/>
            <a:ext cx="536184" cy="53618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右矢印 8">
            <a:extLst>
              <a:ext uri="{FF2B5EF4-FFF2-40B4-BE49-F238E27FC236}">
                <a16:creationId xmlns:a16="http://schemas.microsoft.com/office/drawing/2014/main" id="{FD78BF49-0107-5142-A31C-D5C12FABF6B3}"/>
              </a:ext>
            </a:extLst>
          </p:cNvPr>
          <p:cNvSpPr/>
          <p:nvPr/>
        </p:nvSpPr>
        <p:spPr>
          <a:xfrm rot="1800000">
            <a:off x="3013944" y="4823273"/>
            <a:ext cx="536185" cy="536185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8600236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パーセル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4208</TotalTime>
  <Words>1862</Words>
  <Application>Microsoft Macintosh PowerPoint</Application>
  <PresentationFormat>画面に合わせる (4:3)</PresentationFormat>
  <Paragraphs>309</Paragraphs>
  <Slides>31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31</vt:i4>
      </vt:variant>
    </vt:vector>
  </HeadingPairs>
  <TitlesOfParts>
    <vt:vector size="39" baseType="lpstr">
      <vt:lpstr>-apple-system</vt:lpstr>
      <vt:lpstr>HGｺﾞｼｯｸE</vt:lpstr>
      <vt:lpstr>游ゴシック</vt:lpstr>
      <vt:lpstr>Arial</vt:lpstr>
      <vt:lpstr>Courier New</vt:lpstr>
      <vt:lpstr>Gill Sans MT</vt:lpstr>
      <vt:lpstr>Menlo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Microsoft Office ユーザー</cp:lastModifiedBy>
  <cp:revision>904</cp:revision>
  <dcterms:created xsi:type="dcterms:W3CDTF">2019-01-02T05:23:01Z</dcterms:created>
  <dcterms:modified xsi:type="dcterms:W3CDTF">2019-11-07T06:39:58Z</dcterms:modified>
</cp:coreProperties>
</file>

<file path=docProps/thumbnail.jpeg>
</file>